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60" r:id="rId1"/>
  </p:sldMasterIdLst>
  <p:notesMasterIdLst>
    <p:notesMasterId r:id="rId32"/>
  </p:notesMasterIdLst>
  <p:sldIdLst>
    <p:sldId id="292" r:id="rId2"/>
    <p:sldId id="294" r:id="rId3"/>
    <p:sldId id="298" r:id="rId4"/>
    <p:sldId id="299" r:id="rId5"/>
    <p:sldId id="311" r:id="rId6"/>
    <p:sldId id="300" r:id="rId7"/>
    <p:sldId id="312" r:id="rId8"/>
    <p:sldId id="313" r:id="rId9"/>
    <p:sldId id="301" r:id="rId10"/>
    <p:sldId id="314" r:id="rId11"/>
    <p:sldId id="304" r:id="rId12"/>
    <p:sldId id="316" r:id="rId13"/>
    <p:sldId id="315" r:id="rId14"/>
    <p:sldId id="305" r:id="rId15"/>
    <p:sldId id="282" r:id="rId16"/>
    <p:sldId id="307" r:id="rId17"/>
    <p:sldId id="317" r:id="rId18"/>
    <p:sldId id="283" r:id="rId19"/>
    <p:sldId id="318" r:id="rId20"/>
    <p:sldId id="284" r:id="rId21"/>
    <p:sldId id="319" r:id="rId22"/>
    <p:sldId id="285" r:id="rId23"/>
    <p:sldId id="320" r:id="rId24"/>
    <p:sldId id="286" r:id="rId25"/>
    <p:sldId id="321" r:id="rId26"/>
    <p:sldId id="308" r:id="rId27"/>
    <p:sldId id="290" r:id="rId28"/>
    <p:sldId id="291" r:id="rId29"/>
    <p:sldId id="309" r:id="rId30"/>
    <p:sldId id="31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01808"/>
    <a:srgbClr val="B14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795" autoAdjust="0"/>
    <p:restoredTop sz="94660"/>
  </p:normalViewPr>
  <p:slideViewPr>
    <p:cSldViewPr snapToGrid="0">
      <p:cViewPr varScale="1">
        <p:scale>
          <a:sx n="103" d="100"/>
          <a:sy n="103" d="100"/>
        </p:scale>
        <p:origin x="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B7207-63E0-4D82-9BCD-B543C1C8D2C6}" type="datetimeFigureOut">
              <a:rPr lang="en-IN" smtClean="0"/>
              <a:t>02-07-2022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E0EF1-DAF0-4F01-98B5-69E353970AC7}" type="slidenum">
              <a:rPr lang="en-IN" smtClean="0"/>
              <a:t>‹#›</a:t>
            </a:fld>
            <a:endParaRPr lang="en-IN"/>
          </a:p>
        </p:txBody>
      </p:sp>
    </p:spTree>
    <p:extLst>
      <p:ext uri="{BB962C8B-B14F-4D97-AF65-F5344CB8AC3E}">
        <p14:creationId xmlns:p14="http://schemas.microsoft.com/office/powerpoint/2010/main" val="420004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CE0EF1-DAF0-4F01-98B5-69E353970AC7}" type="slidenum">
              <a:rPr lang="en-IN" smtClean="0"/>
              <a:t>5</a:t>
            </a:fld>
            <a:endParaRPr lang="en-IN"/>
          </a:p>
        </p:txBody>
      </p:sp>
    </p:spTree>
    <p:extLst>
      <p:ext uri="{BB962C8B-B14F-4D97-AF65-F5344CB8AC3E}">
        <p14:creationId xmlns:p14="http://schemas.microsoft.com/office/powerpoint/2010/main" val="363039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CE0EF1-DAF0-4F01-98B5-69E353970AC7}" type="slidenum">
              <a:rPr lang="en-IN" smtClean="0"/>
              <a:t>11</a:t>
            </a:fld>
            <a:endParaRPr lang="en-IN"/>
          </a:p>
        </p:txBody>
      </p:sp>
    </p:spTree>
    <p:extLst>
      <p:ext uri="{BB962C8B-B14F-4D97-AF65-F5344CB8AC3E}">
        <p14:creationId xmlns:p14="http://schemas.microsoft.com/office/powerpoint/2010/main" val="294927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CE0EF1-DAF0-4F01-98B5-69E353970AC7}" type="slidenum">
              <a:rPr lang="en-IN" smtClean="0"/>
              <a:t>21</a:t>
            </a:fld>
            <a:endParaRPr lang="en-IN"/>
          </a:p>
        </p:txBody>
      </p:sp>
    </p:spTree>
    <p:extLst>
      <p:ext uri="{BB962C8B-B14F-4D97-AF65-F5344CB8AC3E}">
        <p14:creationId xmlns:p14="http://schemas.microsoft.com/office/powerpoint/2010/main" val="3400511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149B6C-482A-4933-B003-9177373B6011}" type="datetimeFigureOut">
              <a:rPr lang="en-IN" smtClean="0"/>
              <a:t>02-07-2022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98096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49B6C-482A-4933-B003-9177373B6011}" type="datetimeFigureOut">
              <a:rPr lang="en-IN" smtClean="0"/>
              <a:t>02-07-2022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14728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49B6C-482A-4933-B003-9177373B6011}" type="datetimeFigureOut">
              <a:rPr lang="en-IN" smtClean="0"/>
              <a:t>02-07-2022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121661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49B6C-482A-4933-B003-9177373B6011}" type="datetimeFigureOut">
              <a:rPr lang="en-IN" smtClean="0"/>
              <a:t>02-07-2022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228592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49B6C-482A-4933-B003-9177373B6011}" type="datetimeFigureOut">
              <a:rPr lang="en-IN" smtClean="0"/>
              <a:t>02-07-2022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217655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149B6C-482A-4933-B003-9177373B6011}" type="datetimeFigureOut">
              <a:rPr lang="en-IN" smtClean="0"/>
              <a:t>02-07-2022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21578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149B6C-482A-4933-B003-9177373B6011}" type="datetimeFigureOut">
              <a:rPr lang="en-IN" smtClean="0"/>
              <a:t>02-07-2022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761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149B6C-482A-4933-B003-9177373B6011}" type="datetimeFigureOut">
              <a:rPr lang="en-IN" smtClean="0"/>
              <a:t>02-07-2022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160978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49B6C-482A-4933-B003-9177373B6011}" type="datetimeFigureOut">
              <a:rPr lang="en-IN" smtClean="0"/>
              <a:t>02-07-2022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371961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49B6C-482A-4933-B003-9177373B6011}" type="datetimeFigureOut">
              <a:rPr lang="en-IN" smtClean="0"/>
              <a:t>02-07-2022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365377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49B6C-482A-4933-B003-9177373B6011}" type="datetimeFigureOut">
              <a:rPr lang="en-IN" smtClean="0"/>
              <a:t>02-07-2022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B82CE48-7428-4C75-8A5F-897F5A09F4F5}" type="slidenum">
              <a:rPr lang="en-IN" smtClean="0"/>
              <a:t>‹#›</a:t>
            </a:fld>
            <a:endParaRPr lang="en-IN"/>
          </a:p>
        </p:txBody>
      </p:sp>
    </p:spTree>
    <p:extLst>
      <p:ext uri="{BB962C8B-B14F-4D97-AF65-F5344CB8AC3E}">
        <p14:creationId xmlns:p14="http://schemas.microsoft.com/office/powerpoint/2010/main" val="324133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49B6C-482A-4933-B003-9177373B6011}" type="datetimeFigureOut">
              <a:rPr lang="en-IN" smtClean="0"/>
              <a:t>02-07-2022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2CE48-7428-4C75-8A5F-897F5A09F4F5}" type="slidenum">
              <a:rPr lang="en-IN" smtClean="0"/>
              <a:t>‹#›</a:t>
            </a:fld>
            <a:endParaRPr lang="en-IN"/>
          </a:p>
        </p:txBody>
      </p:sp>
    </p:spTree>
    <p:extLst>
      <p:ext uri="{BB962C8B-B14F-4D97-AF65-F5344CB8AC3E}">
        <p14:creationId xmlns:p14="http://schemas.microsoft.com/office/powerpoint/2010/main" val="207364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53">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55">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Freeform: Shape 57">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74246"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73846D58-360A-44F1-9E65-DBA7E9707CAF}"/>
              </a:ext>
            </a:extLst>
          </p:cNvPr>
          <p:cNvSpPr>
            <a:spLocks noGrp="1"/>
          </p:cNvSpPr>
          <p:nvPr>
            <p:ph type="ctrTitle"/>
          </p:nvPr>
        </p:nvSpPr>
        <p:spPr>
          <a:xfrm>
            <a:off x="3844212" y="318635"/>
            <a:ext cx="8146385" cy="3806848"/>
          </a:xfrm>
          <a:noFill/>
        </p:spPr>
        <p:txBody>
          <a:bodyPr vert="horz" lIns="91440" tIns="45720" rIns="91440" bIns="45720" rtlCol="0" anchor="ctr">
            <a:normAutofit/>
          </a:bodyPr>
          <a:lstStyle/>
          <a:p>
            <a:r>
              <a:rPr lang="en-US" sz="3600" b="1" kern="1200" dirty="0">
                <a:solidFill>
                  <a:srgbClr val="080808"/>
                </a:solidFill>
                <a:latin typeface="+mn-lt"/>
              </a:rPr>
              <a:t>WELCOME TO</a:t>
            </a:r>
            <a:br>
              <a:rPr lang="en-US" sz="3600" b="1" kern="1200" dirty="0">
                <a:solidFill>
                  <a:srgbClr val="080808"/>
                </a:solidFill>
                <a:latin typeface="+mn-lt"/>
              </a:rPr>
            </a:br>
            <a:r>
              <a:rPr lang="en-US" sz="3600" b="1" kern="1200" dirty="0">
                <a:solidFill>
                  <a:srgbClr val="080808"/>
                </a:solidFill>
                <a:latin typeface="+mn-lt"/>
              </a:rPr>
              <a:t> STATE LEVEL </a:t>
            </a:r>
            <a:r>
              <a:rPr lang="en-US" sz="3600" b="1" kern="1200" dirty="0" err="1">
                <a:solidFill>
                  <a:srgbClr val="080808"/>
                </a:solidFill>
                <a:latin typeface="+mn-lt"/>
              </a:rPr>
              <a:t>BANKERs’</a:t>
            </a:r>
            <a:r>
              <a:rPr lang="en-US" sz="3600" b="1" kern="1200" dirty="0">
                <a:solidFill>
                  <a:srgbClr val="080808"/>
                </a:solidFill>
                <a:latin typeface="+mn-lt"/>
              </a:rPr>
              <a:t> COMMITTEE MEETING </a:t>
            </a:r>
            <a:br>
              <a:rPr lang="en-US" sz="3600" b="1" kern="1200" dirty="0">
                <a:solidFill>
                  <a:srgbClr val="080808"/>
                </a:solidFill>
                <a:latin typeface="+mn-lt"/>
              </a:rPr>
            </a:br>
            <a:r>
              <a:rPr lang="en-US" sz="3600" b="1" kern="1200" dirty="0">
                <a:solidFill>
                  <a:srgbClr val="080808"/>
                </a:solidFill>
                <a:latin typeface="+mn-lt"/>
              </a:rPr>
              <a:t>FOR  THE QUARTER ENDED </a:t>
            </a:r>
            <a:r>
              <a:rPr lang="en-US" sz="3600" b="1" dirty="0">
                <a:solidFill>
                  <a:srgbClr val="080808"/>
                </a:solidFill>
                <a:latin typeface="+mn-lt"/>
              </a:rPr>
              <a:t>MARCH</a:t>
            </a:r>
            <a:r>
              <a:rPr lang="en-US" sz="3600" b="1" kern="1200" dirty="0">
                <a:solidFill>
                  <a:srgbClr val="080808"/>
                </a:solidFill>
                <a:latin typeface="+mn-lt"/>
              </a:rPr>
              <a:t> 2022 </a:t>
            </a:r>
            <a:br>
              <a:rPr lang="en-US" sz="3600" b="1" kern="1200" dirty="0">
                <a:solidFill>
                  <a:srgbClr val="080808"/>
                </a:solidFill>
                <a:latin typeface="+mn-lt"/>
              </a:rPr>
            </a:br>
            <a:r>
              <a:rPr lang="en-US" sz="3600" b="1" kern="1200" dirty="0">
                <a:solidFill>
                  <a:srgbClr val="080808"/>
                </a:solidFill>
                <a:latin typeface="+mn-lt"/>
              </a:rPr>
              <a:t>ON 4</a:t>
            </a:r>
            <a:r>
              <a:rPr lang="en-US" sz="3600" b="1" kern="1200" baseline="30000" dirty="0">
                <a:solidFill>
                  <a:srgbClr val="080808"/>
                </a:solidFill>
                <a:latin typeface="+mn-lt"/>
              </a:rPr>
              <a:t>TH</a:t>
            </a:r>
            <a:r>
              <a:rPr lang="en-US" sz="3600" b="1" kern="1200" dirty="0">
                <a:solidFill>
                  <a:srgbClr val="080808"/>
                </a:solidFill>
                <a:latin typeface="+mn-lt"/>
              </a:rPr>
              <a:t> JULY </a:t>
            </a:r>
            <a:r>
              <a:rPr lang="en-US" sz="3600" b="1" dirty="0">
                <a:solidFill>
                  <a:srgbClr val="080808"/>
                </a:solidFill>
                <a:latin typeface="+mn-lt"/>
              </a:rPr>
              <a:t>2022</a:t>
            </a:r>
            <a:endParaRPr lang="en-US" sz="3600" b="1" kern="1200" dirty="0">
              <a:solidFill>
                <a:srgbClr val="080808"/>
              </a:solidFill>
              <a:highlight>
                <a:srgbClr val="FF0000"/>
              </a:highlight>
              <a:latin typeface="+mn-lt"/>
            </a:endParaRPr>
          </a:p>
        </p:txBody>
      </p:sp>
      <p:sp>
        <p:nvSpPr>
          <p:cNvPr id="3" name="Subtitle 2">
            <a:extLst>
              <a:ext uri="{FF2B5EF4-FFF2-40B4-BE49-F238E27FC236}">
                <a16:creationId xmlns:a16="http://schemas.microsoft.com/office/drawing/2014/main" id="{B887443D-CE0A-445E-B012-50E8588EABA1}"/>
              </a:ext>
            </a:extLst>
          </p:cNvPr>
          <p:cNvSpPr>
            <a:spLocks noGrp="1"/>
          </p:cNvSpPr>
          <p:nvPr>
            <p:ph type="subTitle" idx="1"/>
          </p:nvPr>
        </p:nvSpPr>
        <p:spPr>
          <a:xfrm>
            <a:off x="2899142" y="5030615"/>
            <a:ext cx="3926025" cy="1704642"/>
          </a:xfrm>
          <a:noFill/>
        </p:spPr>
        <p:txBody>
          <a:bodyPr vert="horz" lIns="91440" tIns="45720" rIns="91440" bIns="45720" rtlCol="0">
            <a:normAutofit lnSpcReduction="10000"/>
          </a:bodyPr>
          <a:lstStyle/>
          <a:p>
            <a:r>
              <a:rPr lang="en-US" b="1" dirty="0">
                <a:solidFill>
                  <a:srgbClr val="080808"/>
                </a:solidFill>
                <a:latin typeface="Aharoni" panose="02010803020104030203" pitchFamily="2" charset="-79"/>
                <a:cs typeface="Aharoni" panose="02010803020104030203" pitchFamily="2" charset="-79"/>
              </a:rPr>
              <a:t>STATE BANK OF INDIA </a:t>
            </a:r>
          </a:p>
          <a:p>
            <a:r>
              <a:rPr lang="en-US" b="1" dirty="0">
                <a:solidFill>
                  <a:srgbClr val="080808"/>
                </a:solidFill>
                <a:latin typeface="Aharoni" panose="02010803020104030203" pitchFamily="2" charset="-79"/>
                <a:cs typeface="Aharoni" panose="02010803020104030203" pitchFamily="2" charset="-79"/>
              </a:rPr>
              <a:t>ADMINISTRATIVE OFFICE</a:t>
            </a:r>
          </a:p>
          <a:p>
            <a:r>
              <a:rPr lang="en-US" b="1" dirty="0">
                <a:solidFill>
                  <a:srgbClr val="080808"/>
                </a:solidFill>
                <a:latin typeface="Aharoni" panose="02010803020104030203" pitchFamily="2" charset="-79"/>
                <a:cs typeface="Aharoni" panose="02010803020104030203" pitchFamily="2" charset="-79"/>
              </a:rPr>
              <a:t>BAWRI MANSION </a:t>
            </a:r>
          </a:p>
          <a:p>
            <a:r>
              <a:rPr lang="en-US" b="1" dirty="0">
                <a:solidFill>
                  <a:srgbClr val="080808"/>
                </a:solidFill>
                <a:latin typeface="Aharoni" panose="02010803020104030203" pitchFamily="2" charset="-79"/>
                <a:cs typeface="Aharoni" panose="02010803020104030203" pitchFamily="2" charset="-79"/>
              </a:rPr>
              <a:t>SHILLONG</a:t>
            </a:r>
          </a:p>
          <a:p>
            <a:pPr indent="-228600">
              <a:buFont typeface="Arial" panose="020B0604020202020204" pitchFamily="34" charset="0"/>
              <a:buChar char="•"/>
            </a:pPr>
            <a:endParaRPr lang="en-US" sz="800" dirty="0">
              <a:solidFill>
                <a:srgbClr val="080808"/>
              </a:solidFill>
            </a:endParaRPr>
          </a:p>
        </p:txBody>
      </p:sp>
      <p:grpSp>
        <p:nvGrpSpPr>
          <p:cNvPr id="64" name="Group 63">
            <a:extLst>
              <a:ext uri="{FF2B5EF4-FFF2-40B4-BE49-F238E27FC236}">
                <a16:creationId xmlns:a16="http://schemas.microsoft.com/office/drawing/2014/main" id="{693B4105-989A-4A79-A881-75F3602AE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91493" y="4483510"/>
            <a:ext cx="4748979" cy="2374490"/>
            <a:chOff x="4857523" y="4483510"/>
            <a:chExt cx="4748979" cy="2374490"/>
          </a:xfrm>
        </p:grpSpPr>
        <p:sp>
          <p:nvSpPr>
            <p:cNvPr id="65" name="Isosceles Triangle 64">
              <a:extLst>
                <a:ext uri="{FF2B5EF4-FFF2-40B4-BE49-F238E27FC236}">
                  <a16:creationId xmlns:a16="http://schemas.microsoft.com/office/drawing/2014/main" id="{D89F965B-7F23-48AC-830E-2272A40CD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57523" y="4483510"/>
              <a:ext cx="4748979" cy="237449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57518E5-4332-4F59-9B89-B658B6BFD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735188" y="4982817"/>
              <a:ext cx="1009255" cy="100925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4CCF9491-140A-4A53-9CFC-C2C37613D9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25558"/>
          <a:stretch/>
        </p:blipFill>
        <p:spPr>
          <a:xfrm>
            <a:off x="377531" y="278320"/>
            <a:ext cx="3265277" cy="3024717"/>
          </a:xfrm>
          <a:custGeom>
            <a:avLst/>
            <a:gdLst/>
            <a:ahLst/>
            <a:cxnLst/>
            <a:rect l="l" t="t" r="r" b="b"/>
            <a:pathLst>
              <a:path w="4291285" h="4291285">
                <a:moveTo>
                  <a:pt x="2145643" y="0"/>
                </a:moveTo>
                <a:lnTo>
                  <a:pt x="4291285" y="2145643"/>
                </a:lnTo>
                <a:lnTo>
                  <a:pt x="2145643" y="4291285"/>
                </a:lnTo>
                <a:lnTo>
                  <a:pt x="0" y="2145643"/>
                </a:lnTo>
                <a:close/>
              </a:path>
            </a:pathLst>
          </a:custGeom>
        </p:spPr>
      </p:pic>
    </p:spTree>
    <p:extLst>
      <p:ext uri="{BB962C8B-B14F-4D97-AF65-F5344CB8AC3E}">
        <p14:creationId xmlns:p14="http://schemas.microsoft.com/office/powerpoint/2010/main" val="324295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0" y="-61685"/>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1959996" y="281473"/>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3428901355"/>
              </p:ext>
            </p:extLst>
          </p:nvPr>
        </p:nvGraphicFramePr>
        <p:xfrm>
          <a:off x="23050" y="1393372"/>
          <a:ext cx="12168950" cy="4305300"/>
        </p:xfrm>
        <a:graphic>
          <a:graphicData uri="http://schemas.openxmlformats.org/drawingml/2006/table">
            <a:tbl>
              <a:tblPr>
                <a:tableStyleId>{E8B1032C-EA38-4F05-BA0D-38AFFFC7BED3}</a:tableStyleId>
              </a:tblPr>
              <a:tblGrid>
                <a:gridCol w="592407">
                  <a:extLst>
                    <a:ext uri="{9D8B030D-6E8A-4147-A177-3AD203B41FA5}">
                      <a16:colId xmlns:a16="http://schemas.microsoft.com/office/drawing/2014/main" val="1500032722"/>
                    </a:ext>
                  </a:extLst>
                </a:gridCol>
                <a:gridCol w="4923022">
                  <a:extLst>
                    <a:ext uri="{9D8B030D-6E8A-4147-A177-3AD203B41FA5}">
                      <a16:colId xmlns:a16="http://schemas.microsoft.com/office/drawing/2014/main" val="4193749873"/>
                    </a:ext>
                  </a:extLst>
                </a:gridCol>
                <a:gridCol w="2307771">
                  <a:extLst>
                    <a:ext uri="{9D8B030D-6E8A-4147-A177-3AD203B41FA5}">
                      <a16:colId xmlns:a16="http://schemas.microsoft.com/office/drawing/2014/main" val="3490777735"/>
                    </a:ext>
                  </a:extLst>
                </a:gridCol>
                <a:gridCol w="4345750">
                  <a:extLst>
                    <a:ext uri="{9D8B030D-6E8A-4147-A177-3AD203B41FA5}">
                      <a16:colId xmlns:a16="http://schemas.microsoft.com/office/drawing/2014/main" val="1768204245"/>
                    </a:ext>
                  </a:extLst>
                </a:gridCol>
              </a:tblGrid>
              <a:tr h="275771">
                <a:tc>
                  <a:txBody>
                    <a:bodyPr/>
                    <a:lstStyle/>
                    <a:p>
                      <a:pPr algn="ctr">
                        <a:lnSpc>
                          <a:spcPct val="107000"/>
                        </a:lnSpc>
                      </a:pPr>
                      <a:r>
                        <a:rPr lang="en-US" sz="22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3439886">
                <a:tc>
                  <a:txBody>
                    <a:bodyPr/>
                    <a:lstStyle/>
                    <a:p>
                      <a:pPr algn="ctr">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10</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dirty="0">
                          <a:effectLst/>
                          <a:latin typeface="Arial" panose="020B0604020202020204" pitchFamily="34" charset="0"/>
                          <a:ea typeface="Times New Roman" panose="02020603050405020304" pitchFamily="18" charset="0"/>
                          <a:cs typeface="Mangal" panose="02040503050203030202" pitchFamily="18" charset="0"/>
                        </a:rPr>
                        <a:t>Banks with less than 20% CD ratio- KMB, IDFC, SIB, NESFB and Union Bank - are advised to adopt </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suitable strategies to achieve better CD ratio.</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p>
                      <a:pPr algn="just">
                        <a:lnSpc>
                          <a:spcPct val="107000"/>
                        </a:lnSpc>
                      </a:pPr>
                      <a:r>
                        <a:rPr lang="en-US" sz="2200" dirty="0">
                          <a:effectLst/>
                          <a:latin typeface="Arial" panose="020B0604020202020204" pitchFamily="34" charset="0"/>
                          <a:ea typeface="Times New Roman" panose="02020603050405020304" pitchFamily="18" charset="0"/>
                          <a:cs typeface="Mangal" panose="02040503050203030202" pitchFamily="18" charset="0"/>
                        </a:rPr>
                        <a:t> </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p>
                      <a:pPr algn="just">
                        <a:lnSpc>
                          <a:spcPct val="107000"/>
                        </a:lnSpc>
                      </a:pP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The concern departments to withdraw Government deposits from these banks.</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just">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KMB, IDFC, SIB, NESFB and Union Bank.</a:t>
                      </a:r>
                      <a:endParaRPr lang="en-IN" sz="2200" kern="50" dirty="0">
                        <a:solidFill>
                          <a:srgbClr val="000000"/>
                        </a:solidFill>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Finance Department, Government of Meghalaya.</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KMB, IDFC, SIB, NESFB and Union Bank have agreed to step up finance to improve CD ratio. SIB had adopted pre-approved loan process and empaneled advocates, valuer and gold loan appraiser to accelerate lending process. Reminder letter have been circulated to KMB to extend bank finance in the State.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285681860"/>
                  </a:ext>
                </a:extLst>
              </a:tr>
            </a:tbl>
          </a:graphicData>
        </a:graphic>
      </p:graphicFrame>
    </p:spTree>
    <p:extLst>
      <p:ext uri="{BB962C8B-B14F-4D97-AF65-F5344CB8AC3E}">
        <p14:creationId xmlns:p14="http://schemas.microsoft.com/office/powerpoint/2010/main" val="144900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653"/>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134961" y="454899"/>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2978108070"/>
              </p:ext>
            </p:extLst>
          </p:nvPr>
        </p:nvGraphicFramePr>
        <p:xfrm>
          <a:off x="23050" y="1385660"/>
          <a:ext cx="12168950" cy="4120814"/>
        </p:xfrm>
        <a:graphic>
          <a:graphicData uri="http://schemas.openxmlformats.org/drawingml/2006/table">
            <a:tbl>
              <a:tblPr>
                <a:tableStyleId>{E8B1032C-EA38-4F05-BA0D-38AFFFC7BED3}</a:tableStyleId>
              </a:tblPr>
              <a:tblGrid>
                <a:gridCol w="592407">
                  <a:extLst>
                    <a:ext uri="{9D8B030D-6E8A-4147-A177-3AD203B41FA5}">
                      <a16:colId xmlns:a16="http://schemas.microsoft.com/office/drawing/2014/main" val="1500032722"/>
                    </a:ext>
                  </a:extLst>
                </a:gridCol>
                <a:gridCol w="4473079">
                  <a:extLst>
                    <a:ext uri="{9D8B030D-6E8A-4147-A177-3AD203B41FA5}">
                      <a16:colId xmlns:a16="http://schemas.microsoft.com/office/drawing/2014/main" val="4193749873"/>
                    </a:ext>
                  </a:extLst>
                </a:gridCol>
                <a:gridCol w="1886857">
                  <a:extLst>
                    <a:ext uri="{9D8B030D-6E8A-4147-A177-3AD203B41FA5}">
                      <a16:colId xmlns:a16="http://schemas.microsoft.com/office/drawing/2014/main" val="3490777735"/>
                    </a:ext>
                  </a:extLst>
                </a:gridCol>
                <a:gridCol w="5216607">
                  <a:extLst>
                    <a:ext uri="{9D8B030D-6E8A-4147-A177-3AD203B41FA5}">
                      <a16:colId xmlns:a16="http://schemas.microsoft.com/office/drawing/2014/main" val="1768204245"/>
                    </a:ext>
                  </a:extLst>
                </a:gridCol>
              </a:tblGrid>
              <a:tr h="965654">
                <a:tc>
                  <a:txBody>
                    <a:bodyPr/>
                    <a:lstStyle/>
                    <a:p>
                      <a:pPr algn="ctr">
                        <a:lnSpc>
                          <a:spcPct val="107000"/>
                        </a:lnSpc>
                      </a:pPr>
                      <a:r>
                        <a:rPr lang="en-US" sz="22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3155160">
                <a:tc>
                  <a:txBody>
                    <a:bodyPr/>
                    <a:lstStyle/>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11</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dirty="0">
                          <a:effectLst/>
                          <a:latin typeface="Arial" panose="020B0604020202020204" pitchFamily="34" charset="0"/>
                          <a:ea typeface="Times New Roman" panose="02020603050405020304" pitchFamily="18" charset="0"/>
                          <a:cs typeface="Mangal" panose="02040503050203030202" pitchFamily="18" charset="0"/>
                        </a:rPr>
                        <a:t>Shri PK </a:t>
                      </a:r>
                      <a:r>
                        <a:rPr lang="en-US" sz="2200" dirty="0" err="1">
                          <a:effectLst/>
                          <a:latin typeface="Arial" panose="020B0604020202020204" pitchFamily="34" charset="0"/>
                          <a:ea typeface="Times New Roman" panose="02020603050405020304" pitchFamily="18" charset="0"/>
                          <a:cs typeface="Mangal" panose="02040503050203030202" pitchFamily="18" charset="0"/>
                        </a:rPr>
                        <a:t>Agrahari</a:t>
                      </a:r>
                      <a:r>
                        <a:rPr lang="en-US" sz="2200" dirty="0">
                          <a:effectLst/>
                          <a:latin typeface="Arial" panose="020B0604020202020204" pitchFamily="34" charset="0"/>
                          <a:ea typeface="Times New Roman" panose="02020603050405020304" pitchFamily="18" charset="0"/>
                          <a:cs typeface="Mangal" panose="02040503050203030202" pitchFamily="18" charset="0"/>
                        </a:rPr>
                        <a:t>, Secretary Finance noted with concern the poor achievement of ACP target in priority Sector lending</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He called upon the banks to step up Priority sector lending with special focus in Government subsidy schemes.</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just">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All Banks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Banks assured to strive hard and intensify Priority sectors lending and other Government schemes. Some banks are under consideration to prepare Priority Sector lending road map with special focus in KCC, SHGs, Housing and Tourism sectors.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1008377473"/>
                  </a:ext>
                </a:extLst>
              </a:tr>
            </a:tbl>
          </a:graphicData>
        </a:graphic>
      </p:graphicFrame>
    </p:spTree>
    <p:extLst>
      <p:ext uri="{BB962C8B-B14F-4D97-AF65-F5344CB8AC3E}">
        <p14:creationId xmlns:p14="http://schemas.microsoft.com/office/powerpoint/2010/main" val="191252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9100457"/>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158011" y="36059"/>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333363344"/>
              </p:ext>
            </p:extLst>
          </p:nvPr>
        </p:nvGraphicFramePr>
        <p:xfrm>
          <a:off x="0" y="529318"/>
          <a:ext cx="12046857" cy="6771368"/>
        </p:xfrm>
        <a:graphic>
          <a:graphicData uri="http://schemas.openxmlformats.org/drawingml/2006/table">
            <a:tbl>
              <a:tblPr>
                <a:tableStyleId>{E8B1032C-EA38-4F05-BA0D-38AFFFC7BED3}</a:tableStyleId>
              </a:tblPr>
              <a:tblGrid>
                <a:gridCol w="671804">
                  <a:extLst>
                    <a:ext uri="{9D8B030D-6E8A-4147-A177-3AD203B41FA5}">
                      <a16:colId xmlns:a16="http://schemas.microsoft.com/office/drawing/2014/main" val="1500032722"/>
                    </a:ext>
                  </a:extLst>
                </a:gridCol>
                <a:gridCol w="4825178">
                  <a:extLst>
                    <a:ext uri="{9D8B030D-6E8A-4147-A177-3AD203B41FA5}">
                      <a16:colId xmlns:a16="http://schemas.microsoft.com/office/drawing/2014/main" val="4193749873"/>
                    </a:ext>
                  </a:extLst>
                </a:gridCol>
                <a:gridCol w="1645771">
                  <a:extLst>
                    <a:ext uri="{9D8B030D-6E8A-4147-A177-3AD203B41FA5}">
                      <a16:colId xmlns:a16="http://schemas.microsoft.com/office/drawing/2014/main" val="3490777735"/>
                    </a:ext>
                  </a:extLst>
                </a:gridCol>
                <a:gridCol w="4904104">
                  <a:extLst>
                    <a:ext uri="{9D8B030D-6E8A-4147-A177-3AD203B41FA5}">
                      <a16:colId xmlns:a16="http://schemas.microsoft.com/office/drawing/2014/main" val="1768204245"/>
                    </a:ext>
                  </a:extLst>
                </a:gridCol>
              </a:tblGrid>
              <a:tr h="1079185">
                <a:tc>
                  <a:txBody>
                    <a:bodyPr/>
                    <a:lstStyle/>
                    <a:p>
                      <a:pPr algn="ctr">
                        <a:lnSpc>
                          <a:spcPct val="107000"/>
                        </a:lnSpc>
                      </a:pPr>
                      <a:r>
                        <a:rPr lang="en-US" sz="22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5692183">
                <a:tc>
                  <a:txBody>
                    <a:bodyPr/>
                    <a:lstStyle/>
                    <a:p>
                      <a:pPr algn="ctr">
                        <a:lnSpc>
                          <a:spcPct val="107000"/>
                        </a:lnSpc>
                      </a:pPr>
                      <a:r>
                        <a:rPr lang="en-US" sz="20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0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0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12</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15000"/>
                        </a:lnSpc>
                      </a:pPr>
                      <a:r>
                        <a:rPr lang="en-US" sz="2000" kern="50" dirty="0">
                          <a:effectLst/>
                          <a:latin typeface="Arial" panose="020B0604020202020204" pitchFamily="34" charset="0"/>
                          <a:ea typeface="Lucida Sans Unicode" panose="020B0602030504020204" pitchFamily="34" charset="0"/>
                          <a:cs typeface="Tahoma" panose="020B0604030504040204" pitchFamily="34" charset="0"/>
                        </a:rPr>
                        <a:t>Shri GHP Raju, IAS &amp; Principal Secretary </a:t>
                      </a:r>
                      <a:r>
                        <a:rPr lang="en-US" sz="2000" kern="50" dirty="0" err="1">
                          <a:effectLst/>
                          <a:latin typeface="Arial" panose="020B0604020202020204" pitchFamily="34" charset="0"/>
                          <a:ea typeface="Lucida Sans Unicode" panose="020B0602030504020204" pitchFamily="34" charset="0"/>
                          <a:cs typeface="Tahoma" panose="020B0604030504040204" pitchFamily="34" charset="0"/>
                        </a:rPr>
                        <a:t>GoM</a:t>
                      </a:r>
                      <a:r>
                        <a:rPr lang="en-US" sz="2000" kern="50" dirty="0">
                          <a:effectLst/>
                          <a:latin typeface="Arial" panose="020B0604020202020204" pitchFamily="34" charset="0"/>
                          <a:ea typeface="Lucida Sans Unicode" panose="020B0602030504020204" pitchFamily="34" charset="0"/>
                          <a:cs typeface="Tahoma" panose="020B0604030504040204" pitchFamily="34" charset="0"/>
                        </a:rPr>
                        <a:t> advised the Banks to segregate the ACP target of Agriculture and Allied activities and pointed out the tremendous demand of Agri-allied produces like Mushrooms, Dairy, Piggery and Honey in the market. Requested </a:t>
                      </a:r>
                      <a:r>
                        <a:rPr lang="en-US" sz="20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the Banks to step up lending to farmers and entrepreneurs under allied activities taking into consideration the potential of demand in the market. He suggested to include PMAY beneficiaries with bank loans for house construction in rural areas as it is covered with substantial amount of subsidy.</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0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0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0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0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0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All Banks</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0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Banks are coordinating with line departments for sourcing eligible applicants among eligible farmers/ entrepreneurs under Agri, Agri- allied activities like Mushrooms, Dairy, Piggery, Turmeric &amp; Ginger, and Honey taken into consideration the huge potential of demand in the market.</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0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0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Credit linked with Housing Loan under PMAY is extended by Banks and under consideration to extend more eligible cases.</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1008377473"/>
                  </a:ext>
                </a:extLst>
              </a:tr>
            </a:tbl>
          </a:graphicData>
        </a:graphic>
      </p:graphicFrame>
    </p:spTree>
    <p:extLst>
      <p:ext uri="{BB962C8B-B14F-4D97-AF65-F5344CB8AC3E}">
        <p14:creationId xmlns:p14="http://schemas.microsoft.com/office/powerpoint/2010/main" val="219840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77" y="-896310"/>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1830404" y="59109"/>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1837851537"/>
              </p:ext>
            </p:extLst>
          </p:nvPr>
        </p:nvGraphicFramePr>
        <p:xfrm>
          <a:off x="134896" y="516309"/>
          <a:ext cx="11922207" cy="6392672"/>
        </p:xfrm>
        <a:graphic>
          <a:graphicData uri="http://schemas.openxmlformats.org/drawingml/2006/table">
            <a:tbl>
              <a:tblPr>
                <a:tableStyleId>{E8B1032C-EA38-4F05-BA0D-38AFFFC7BED3}</a:tableStyleId>
              </a:tblPr>
              <a:tblGrid>
                <a:gridCol w="592407">
                  <a:extLst>
                    <a:ext uri="{9D8B030D-6E8A-4147-A177-3AD203B41FA5}">
                      <a16:colId xmlns:a16="http://schemas.microsoft.com/office/drawing/2014/main" val="1500032722"/>
                    </a:ext>
                  </a:extLst>
                </a:gridCol>
                <a:gridCol w="3891229">
                  <a:extLst>
                    <a:ext uri="{9D8B030D-6E8A-4147-A177-3AD203B41FA5}">
                      <a16:colId xmlns:a16="http://schemas.microsoft.com/office/drawing/2014/main" val="4193749873"/>
                    </a:ext>
                  </a:extLst>
                </a:gridCol>
                <a:gridCol w="1623526">
                  <a:extLst>
                    <a:ext uri="{9D8B030D-6E8A-4147-A177-3AD203B41FA5}">
                      <a16:colId xmlns:a16="http://schemas.microsoft.com/office/drawing/2014/main" val="3490777735"/>
                    </a:ext>
                  </a:extLst>
                </a:gridCol>
                <a:gridCol w="5815045">
                  <a:extLst>
                    <a:ext uri="{9D8B030D-6E8A-4147-A177-3AD203B41FA5}">
                      <a16:colId xmlns:a16="http://schemas.microsoft.com/office/drawing/2014/main" val="1768204245"/>
                    </a:ext>
                  </a:extLst>
                </a:gridCol>
              </a:tblGrid>
              <a:tr h="0">
                <a:tc>
                  <a:txBody>
                    <a:bodyPr/>
                    <a:lstStyle/>
                    <a:p>
                      <a:pPr algn="ctr">
                        <a:lnSpc>
                          <a:spcPct val="107000"/>
                        </a:lnSpc>
                      </a:pPr>
                      <a:r>
                        <a:rPr lang="en-US" sz="20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1506034">
                <a:tc>
                  <a:txBody>
                    <a:bodyPr/>
                    <a:lstStyle/>
                    <a:p>
                      <a:pPr algn="ctr">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13</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dirty="0">
                          <a:effectLst/>
                          <a:latin typeface="Calibri" panose="020F0502020204030204" pitchFamily="34" charset="0"/>
                          <a:ea typeface="Times New Roman" panose="02020603050405020304" pitchFamily="18" charset="0"/>
                          <a:cs typeface="Mangal" panose="02040503050203030202" pitchFamily="18" charset="0"/>
                        </a:rPr>
                        <a:t>Shri R. </a:t>
                      </a:r>
                      <a:r>
                        <a:rPr lang="en-US" sz="2200" dirty="0" err="1">
                          <a:effectLst/>
                          <a:latin typeface="Calibri" panose="020F0502020204030204" pitchFamily="34" charset="0"/>
                          <a:ea typeface="Times New Roman" panose="02020603050405020304" pitchFamily="18" charset="0"/>
                          <a:cs typeface="Mangal" panose="02040503050203030202" pitchFamily="18" charset="0"/>
                        </a:rPr>
                        <a:t>Chaturi</a:t>
                      </a:r>
                      <a:r>
                        <a:rPr lang="en-US" sz="2200" dirty="0">
                          <a:effectLst/>
                          <a:latin typeface="Calibri" panose="020F0502020204030204" pitchFamily="34" charset="0"/>
                          <a:ea typeface="Times New Roman" panose="02020603050405020304" pitchFamily="18" charset="0"/>
                          <a:cs typeface="Mangal" panose="02040503050203030202" pitchFamily="18" charset="0"/>
                        </a:rPr>
                        <a:t>, IAS and CEO MSRLS called </a:t>
                      </a:r>
                      <a:r>
                        <a:rPr lang="en-US" sz="2200" dirty="0">
                          <a:solidFill>
                            <a:srgbClr val="000000"/>
                          </a:solidFill>
                          <a:effectLst/>
                          <a:latin typeface="Calibri" panose="020F0502020204030204" pitchFamily="34" charset="0"/>
                          <a:ea typeface="Times New Roman" panose="02020603050405020304" pitchFamily="18" charset="0"/>
                          <a:cs typeface="Mangal" panose="02040503050203030202" pitchFamily="18" charset="0"/>
                        </a:rPr>
                        <a:t>upon the banks to bank-link all the remaining SHGs with SB account in FY 2022-23 and to credit link all the eligible SHGs</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All Banks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Banks have assured to extend more loans to Self Help Groups.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In the meeting held on 12.04.2022 Banks also agreed to focus on SB linkage to remaining SHGs across the State.</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1008377473"/>
                  </a:ext>
                </a:extLst>
              </a:tr>
              <a:tr h="3570868">
                <a:tc>
                  <a:txBody>
                    <a:bodyPr/>
                    <a:lstStyle/>
                    <a:p>
                      <a:pPr algn="ctr">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14</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50" dirty="0">
                          <a:effectLst/>
                          <a:latin typeface="Arial" panose="020B0604020202020204" pitchFamily="34" charset="0"/>
                          <a:ea typeface="Lucida Sans Unicode" panose="020B0602030504020204" pitchFamily="34" charset="0"/>
                          <a:cs typeface="Mangal" panose="02040503050203030202" pitchFamily="18" charset="0"/>
                        </a:rPr>
                        <a:t>Shri P </a:t>
                      </a:r>
                      <a:r>
                        <a:rPr lang="en-US" sz="2200" kern="50" dirty="0" err="1">
                          <a:effectLst/>
                          <a:latin typeface="Arial" panose="020B0604020202020204" pitchFamily="34" charset="0"/>
                          <a:ea typeface="Lucida Sans Unicode" panose="020B0602030504020204" pitchFamily="34" charset="0"/>
                          <a:cs typeface="Mangal" panose="02040503050203030202" pitchFamily="18" charset="0"/>
                        </a:rPr>
                        <a:t>Gangte</a:t>
                      </a:r>
                      <a:r>
                        <a:rPr lang="en-US" sz="2200" kern="50" dirty="0">
                          <a:effectLst/>
                          <a:latin typeface="Arial" panose="020B0604020202020204" pitchFamily="34" charset="0"/>
                          <a:ea typeface="Lucida Sans Unicode" panose="020B0602030504020204" pitchFamily="34" charset="0"/>
                          <a:cs typeface="Mangal" panose="02040503050203030202" pitchFamily="18" charset="0"/>
                        </a:rPr>
                        <a:t>, GM (OIC) RBI requested the RSETI and the sponsored banks to increase the number of training programs and to step up the credit linkage of trainees. He also advised the </a:t>
                      </a:r>
                      <a:r>
                        <a:rPr lang="en-US" sz="2200" kern="50" dirty="0">
                          <a:solidFill>
                            <a:srgbClr val="000000"/>
                          </a:solidFill>
                          <a:effectLst/>
                          <a:latin typeface="Arial" panose="020B0604020202020204" pitchFamily="34" charset="0"/>
                          <a:ea typeface="Lucida Sans Unicode" panose="020B0602030504020204" pitchFamily="34" charset="0"/>
                          <a:cs typeface="Mangal" panose="02040503050203030202" pitchFamily="18" charset="0"/>
                        </a:rPr>
                        <a:t>RSETI directors to give publicity the RSETI programs with contact details</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RSET Directors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The matter was taken up in the District Level RSETI advisory Committee meeting for FY 2022-23 under the chairmanship of the DC/ RM of sponsored Banks. The same is put up for approval to </a:t>
                      </a:r>
                      <a:r>
                        <a:rPr lang="en-US" sz="22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National Centre for Excellence of RSETI (NACER).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Publicity for training programs are being published through local media and District Level NRLM in coordination with bank Branch Managers.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4240694695"/>
                  </a:ext>
                </a:extLst>
              </a:tr>
            </a:tbl>
          </a:graphicData>
        </a:graphic>
      </p:graphicFrame>
    </p:spTree>
    <p:extLst>
      <p:ext uri="{BB962C8B-B14F-4D97-AF65-F5344CB8AC3E}">
        <p14:creationId xmlns:p14="http://schemas.microsoft.com/office/powerpoint/2010/main" val="333633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398"/>
            <a:ext cx="12285064" cy="6545944"/>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055375" y="316720"/>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3046911824"/>
              </p:ext>
            </p:extLst>
          </p:nvPr>
        </p:nvGraphicFramePr>
        <p:xfrm>
          <a:off x="23050" y="1633423"/>
          <a:ext cx="12168950" cy="3609188"/>
        </p:xfrm>
        <a:graphic>
          <a:graphicData uri="http://schemas.openxmlformats.org/drawingml/2006/table">
            <a:tbl>
              <a:tblPr>
                <a:tableStyleId>{E8B1032C-EA38-4F05-BA0D-38AFFFC7BED3}</a:tableStyleId>
              </a:tblPr>
              <a:tblGrid>
                <a:gridCol w="592407">
                  <a:extLst>
                    <a:ext uri="{9D8B030D-6E8A-4147-A177-3AD203B41FA5}">
                      <a16:colId xmlns:a16="http://schemas.microsoft.com/office/drawing/2014/main" val="1500032722"/>
                    </a:ext>
                  </a:extLst>
                </a:gridCol>
                <a:gridCol w="4473079">
                  <a:extLst>
                    <a:ext uri="{9D8B030D-6E8A-4147-A177-3AD203B41FA5}">
                      <a16:colId xmlns:a16="http://schemas.microsoft.com/office/drawing/2014/main" val="4193749873"/>
                    </a:ext>
                  </a:extLst>
                </a:gridCol>
                <a:gridCol w="1886857">
                  <a:extLst>
                    <a:ext uri="{9D8B030D-6E8A-4147-A177-3AD203B41FA5}">
                      <a16:colId xmlns:a16="http://schemas.microsoft.com/office/drawing/2014/main" val="3490777735"/>
                    </a:ext>
                  </a:extLst>
                </a:gridCol>
                <a:gridCol w="5216607">
                  <a:extLst>
                    <a:ext uri="{9D8B030D-6E8A-4147-A177-3AD203B41FA5}">
                      <a16:colId xmlns:a16="http://schemas.microsoft.com/office/drawing/2014/main" val="1768204245"/>
                    </a:ext>
                  </a:extLst>
                </a:gridCol>
              </a:tblGrid>
              <a:tr h="1097763">
                <a:tc>
                  <a:txBody>
                    <a:bodyPr/>
                    <a:lstStyle/>
                    <a:p>
                      <a:pPr algn="ctr">
                        <a:lnSpc>
                          <a:spcPct val="107000"/>
                        </a:lnSpc>
                      </a:pPr>
                      <a:r>
                        <a:rPr lang="en-US" sz="22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2221574">
                <a:tc>
                  <a:txBody>
                    <a:bodyPr/>
                    <a:lstStyle/>
                    <a:p>
                      <a:pPr algn="ctr">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15</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dirty="0">
                          <a:effectLst/>
                          <a:latin typeface="Arial" panose="020B0604020202020204" pitchFamily="34" charset="0"/>
                          <a:ea typeface="Times New Roman" panose="02020603050405020304" pitchFamily="18" charset="0"/>
                          <a:cs typeface="Mangal" panose="02040503050203030202" pitchFamily="18" charset="0"/>
                        </a:rPr>
                        <a:t>IPPB with the highest number of BCs which are either in-active or having Nil transactions have to address the issue.</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just">
                        <a:lnSpc>
                          <a:spcPct val="107000"/>
                        </a:lnSpc>
                      </a:pPr>
                      <a:r>
                        <a:rPr lang="en-US" sz="2200" kern="15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IPPB</a:t>
                      </a:r>
                      <a:endParaRPr lang="en-IN" sz="22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IPPB BC are operating bank accounts only through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Adhaar</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authentication under AEPS, and assured to conduct transactions in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adhaar</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seeded accounts. Low penetration of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Adhaar</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and mobile network failure largely affected banking transactions in villages.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1008377473"/>
                  </a:ext>
                </a:extLst>
              </a:tr>
            </a:tbl>
          </a:graphicData>
        </a:graphic>
      </p:graphicFrame>
    </p:spTree>
    <p:extLst>
      <p:ext uri="{BB962C8B-B14F-4D97-AF65-F5344CB8AC3E}">
        <p14:creationId xmlns:p14="http://schemas.microsoft.com/office/powerpoint/2010/main" val="170223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B8C6-E642-4EAB-A95A-AC7D85D60095}"/>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E5B4F5A9-7C69-483B-AE8F-096C6F9958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07" y="-73621"/>
            <a:ext cx="13925676" cy="6858000"/>
          </a:xfr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5038134" y="365125"/>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8" name="TextBox 7">
            <a:extLst>
              <a:ext uri="{FF2B5EF4-FFF2-40B4-BE49-F238E27FC236}">
                <a16:creationId xmlns:a16="http://schemas.microsoft.com/office/drawing/2014/main" id="{20276156-4AC7-4DD3-9D51-143EE4D9876E}"/>
              </a:ext>
            </a:extLst>
          </p:cNvPr>
          <p:cNvSpPr txBox="1"/>
          <p:nvPr/>
        </p:nvSpPr>
        <p:spPr>
          <a:xfrm>
            <a:off x="0" y="849219"/>
            <a:ext cx="12247623" cy="5632311"/>
          </a:xfrm>
          <a:prstGeom prst="rect">
            <a:avLst/>
          </a:prstGeom>
          <a:noFill/>
        </p:spPr>
        <p:txBody>
          <a:bodyPr wrap="square">
            <a:spAutoFit/>
          </a:bodyPr>
          <a:lstStyle/>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 2: Review of Financial Inclusion Initiatives, Expansion of banking Network and Financial Literacy</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Status of opening of banking outlets in unbanked villages, CBS-enabled banking outlets at the unbanked rural </a:t>
            </a:r>
            <a:r>
              <a:rPr lang="en-US" sz="2400" b="1" u="sng" kern="50" dirty="0" err="1">
                <a:effectLst/>
                <a:latin typeface="Arial Narrow" panose="020B0606020202030204" pitchFamily="34" charset="0"/>
                <a:ea typeface="Lucida Sans Unicode" panose="020B0602030504020204" pitchFamily="34" charset="0"/>
                <a:cs typeface="Arial" panose="020B0604020202020204" pitchFamily="34" charset="0"/>
              </a:rPr>
              <a:t>centres</a:t>
            </a: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 (URCs)</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marL="457200" algn="just"/>
            <a:r>
              <a:rPr lang="en-US" b="1"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200" kern="50" dirty="0">
                <a:effectLst/>
                <a:latin typeface="Arial Narrow" panose="020B0606020202030204" pitchFamily="34" charset="0"/>
                <a:ea typeface="Lucida Sans Unicode" panose="020B0602030504020204" pitchFamily="34" charset="0"/>
                <a:cs typeface="Arial" panose="020B0604020202020204" pitchFamily="34" charset="0"/>
              </a:rPr>
              <a:t> Six bank branches were opened against the allotted target of fifteen branch during FY 2021-22 despite challenges in connectivity, basic infrastructures, absent of business potentials and scattered population. The following banks are requested to update the progress of branch opening and ATM installation during FY 2021-22 </a:t>
            </a:r>
            <a:r>
              <a:rPr lang="en-US" sz="2200" kern="50" dirty="0" err="1">
                <a:effectLst/>
                <a:latin typeface="Arial Narrow" panose="020B0606020202030204" pitchFamily="34" charset="0"/>
                <a:ea typeface="Lucida Sans Unicode" panose="020B0602030504020204" pitchFamily="34" charset="0"/>
                <a:cs typeface="Arial" panose="020B0604020202020204" pitchFamily="34" charset="0"/>
              </a:rPr>
              <a:t>i.e</a:t>
            </a:r>
            <a:r>
              <a:rPr lang="en-US" sz="2200" kern="50" dirty="0">
                <a:effectLst/>
                <a:latin typeface="Arial Narrow" panose="020B0606020202030204" pitchFamily="34" charset="0"/>
                <a:ea typeface="Lucida Sans Unicode" panose="020B0602030504020204" pitchFamily="34" charset="0"/>
                <a:cs typeface="Arial" panose="020B0604020202020204" pitchFamily="34" charset="0"/>
              </a:rPr>
              <a:t> MCAB (allotted-3), PNB (allotted-3), MRB(allotted-1), NESFB(allotted-1), Canara Bank(allotted-1) and Axis Bank(allotted-1). Considering </a:t>
            </a:r>
            <a:r>
              <a:rPr lang="en-US" sz="2200" kern="50" dirty="0">
                <a:effectLst/>
                <a:latin typeface="Calibri" panose="020F0502020204030204" pitchFamily="34" charset="0"/>
                <a:ea typeface="Calibri" panose="020F0502020204030204" pitchFamily="34" charset="0"/>
                <a:cs typeface="Mangal" panose="02040503050203030202" pitchFamily="18" charset="0"/>
              </a:rPr>
              <a:t>the Government directive for financial coverage of each adult in villages, branch expansion and opening of banking outlets in villages remain the top priority of the banks.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spcBef>
                <a:spcPts val="1200"/>
              </a:spcBef>
            </a:pPr>
            <a:r>
              <a:rPr lang="en-US" sz="2200" kern="50" dirty="0">
                <a:effectLst/>
                <a:latin typeface="Arial Narrow" panose="020B0606020202030204" pitchFamily="34" charset="0"/>
                <a:ea typeface="Lucida Sans Unicode" panose="020B0602030504020204" pitchFamily="34" charset="0"/>
                <a:cs typeface="Arial" panose="020B0604020202020204" pitchFamily="34" charset="0"/>
              </a:rPr>
              <a:t>Out of 6459 villages with less than 2000 population under RBI Road map, 6357 villages were covered with banking outlets constituting 98.42%. The remaining uncover villages were allotted to IPPB and ICICI Bank located in the interior part of South Garo Hills, and East Garo Hills districts where the infrastructures like internet connectivity, road communications, power supply and business potentials are poor.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endParaRPr lang="en-IN" sz="16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74619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B8C6-E642-4EAB-A95A-AC7D85D60095}"/>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E5B4F5A9-7C69-483B-AE8F-096C6F9958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238" y="0"/>
            <a:ext cx="13925676" cy="6858000"/>
          </a:xfr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5038134" y="365125"/>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8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800" b="1" u="sng" dirty="0">
              <a:solidFill>
                <a:srgbClr val="B01808"/>
              </a:solidFill>
            </a:endParaRPr>
          </a:p>
        </p:txBody>
      </p:sp>
      <p:sp>
        <p:nvSpPr>
          <p:cNvPr id="8" name="TextBox 7">
            <a:extLst>
              <a:ext uri="{FF2B5EF4-FFF2-40B4-BE49-F238E27FC236}">
                <a16:creationId xmlns:a16="http://schemas.microsoft.com/office/drawing/2014/main" id="{20276156-4AC7-4DD3-9D51-143EE4D9876E}"/>
              </a:ext>
            </a:extLst>
          </p:cNvPr>
          <p:cNvSpPr txBox="1"/>
          <p:nvPr/>
        </p:nvSpPr>
        <p:spPr>
          <a:xfrm>
            <a:off x="0" y="849219"/>
            <a:ext cx="12247623" cy="5324535"/>
          </a:xfrm>
          <a:prstGeom prst="rect">
            <a:avLst/>
          </a:prstGeom>
          <a:noFill/>
        </p:spPr>
        <p:txBody>
          <a:bodyPr wrap="square">
            <a:spAutoFit/>
          </a:bodyPr>
          <a:lstStyle/>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 2: Review of Financial Inclusion Initiatives, Expansion of banking Network and Financial Literacy</a:t>
            </a:r>
          </a:p>
          <a:p>
            <a:pPr algn="just">
              <a:spcBef>
                <a:spcPts val="1200"/>
              </a:spcBef>
            </a:pP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Remaining Uncovered villages in </a:t>
            </a:r>
            <a:r>
              <a:rPr lang="en-US" sz="2400" b="1" u="sng" kern="50" dirty="0" err="1">
                <a:effectLst/>
                <a:latin typeface="Arial Narrow" panose="020B0606020202030204" pitchFamily="34" charset="0"/>
                <a:ea typeface="Lucida Sans Unicode" panose="020B0602030504020204" pitchFamily="34" charset="0"/>
                <a:cs typeface="Arial" panose="020B0604020202020204" pitchFamily="34" charset="0"/>
              </a:rPr>
              <a:t>Jandhan</a:t>
            </a: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 </a:t>
            </a:r>
            <a:r>
              <a:rPr lang="en-US" sz="2400" b="1" u="sng" kern="50" dirty="0" err="1">
                <a:effectLst/>
                <a:latin typeface="Arial Narrow" panose="020B0606020202030204" pitchFamily="34" charset="0"/>
                <a:ea typeface="Lucida Sans Unicode" panose="020B0602030504020204" pitchFamily="34" charset="0"/>
                <a:cs typeface="Arial" panose="020B0604020202020204" pitchFamily="34" charset="0"/>
              </a:rPr>
              <a:t>darshak</a:t>
            </a: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 app</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 ICICI bank though have covered  the remaining unbanked villages with banking outlets during March 2022 quarter, but failed to get upload the banking touch points under </a:t>
            </a: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Jandhan</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darshak</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app. Two remaining villages in Garo Hills allotted to MCAB will be cover with Integrated Village Cooperative Society (IVCS).</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sng" dirty="0">
                <a:effectLst/>
                <a:latin typeface="Arial Narrow" panose="020B0606020202030204" pitchFamily="34" charset="0"/>
                <a:ea typeface="Gungsuh" panose="02030600000101010101" pitchFamily="18" charset="-127"/>
                <a:cs typeface="Arial" panose="020B0604020202020204" pitchFamily="34" charset="0"/>
              </a:rPr>
              <a:t>(b). Review of Operations of Business Correspondents – hurdles/issues involved –BC/CSP</a:t>
            </a:r>
            <a:r>
              <a:rPr lang="en-US" sz="2400" b="1" dirty="0">
                <a:effectLst/>
                <a:latin typeface="Arial Narrow" panose="020B0606020202030204" pitchFamily="34" charset="0"/>
                <a:ea typeface="Gungsuh" panose="02030600000101010101" pitchFamily="18" charset="-127"/>
                <a:cs typeface="Arial" panose="020B0604020202020204" pitchFamily="34" charset="0"/>
              </a:rPr>
              <a:t>:  </a:t>
            </a:r>
            <a:r>
              <a:rPr lang="en-US" sz="2400" dirty="0">
                <a:effectLst/>
                <a:latin typeface="Arial Narrow" panose="020B0606020202030204" pitchFamily="34" charset="0"/>
                <a:ea typeface="Gungsuh" panose="02030600000101010101" pitchFamily="18" charset="-127"/>
                <a:cs typeface="Arial" panose="020B0604020202020204" pitchFamily="34" charset="0"/>
              </a:rPr>
              <a:t>As on 31.03.2022 there are 869 BCs deployed by Banks and IPPB across the State. BCs are playing a very important role in promoting Financial Inclusion services and economic upliftment at locations other than bank branches to achieve greater financial Inclusion. ICICI bank had deployed an additional 55 BCs during the quarter ending March 2022.</a:t>
            </a:r>
            <a:endParaRPr lang="en-IN" sz="2400" dirty="0">
              <a:effectLst/>
              <a:latin typeface="Times New Roman" panose="02020603050405020304" pitchFamily="18" charset="0"/>
              <a:ea typeface="Times New Roman" panose="02020603050405020304" pitchFamily="18" charset="0"/>
            </a:endParaRPr>
          </a:p>
          <a:p>
            <a:pPr algn="just"/>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endParaRPr lang="en-IN"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268459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B8C6-E642-4EAB-A95A-AC7D85D60095}"/>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E5B4F5A9-7C69-483B-AE8F-096C6F9958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022" y="-73621"/>
            <a:ext cx="13925676" cy="6858000"/>
          </a:xfr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5038134" y="365125"/>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8" name="TextBox 7">
            <a:extLst>
              <a:ext uri="{FF2B5EF4-FFF2-40B4-BE49-F238E27FC236}">
                <a16:creationId xmlns:a16="http://schemas.microsoft.com/office/drawing/2014/main" id="{20276156-4AC7-4DD3-9D51-143EE4D9876E}"/>
              </a:ext>
            </a:extLst>
          </p:cNvPr>
          <p:cNvSpPr txBox="1"/>
          <p:nvPr/>
        </p:nvSpPr>
        <p:spPr>
          <a:xfrm>
            <a:off x="0" y="849219"/>
            <a:ext cx="12247623" cy="3908762"/>
          </a:xfrm>
          <a:prstGeom prst="rect">
            <a:avLst/>
          </a:prstGeom>
          <a:noFill/>
        </p:spPr>
        <p:txBody>
          <a:bodyPr wrap="square">
            <a:spAutoFit/>
          </a:bodyPr>
          <a:lstStyle/>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 2: Review of Financial Inclusion Initiatives, Expansion of banking Network and Financial Literacy</a:t>
            </a:r>
          </a:p>
          <a:p>
            <a:pPr algn="just"/>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IN" sz="2200" kern="50" dirty="0">
                <a:effectLst/>
                <a:latin typeface="Calibri" panose="020F0502020204030204" pitchFamily="34" charset="0"/>
                <a:ea typeface="Lucida Sans Unicode" panose="020B0602030504020204" pitchFamily="34" charset="0"/>
                <a:cs typeface="Tahoma" panose="020B0604030504040204" pitchFamily="34" charset="0"/>
              </a:rPr>
              <a:t>(</a:t>
            </a:r>
            <a:r>
              <a:rPr lang="en-IN" sz="2200" b="1" u="sng" kern="50" dirty="0">
                <a:effectLst/>
                <a:latin typeface="Calibri" panose="020F0502020204030204" pitchFamily="34" charset="0"/>
                <a:ea typeface="Lucida Sans Unicode" panose="020B0602030504020204" pitchFamily="34" charset="0"/>
                <a:cs typeface="Tahoma" panose="020B0604030504040204" pitchFamily="34" charset="0"/>
              </a:rPr>
              <a:t>c) Progress in Increasing Digital modes of Payment in the State</a:t>
            </a:r>
            <a:r>
              <a:rPr lang="en-IN" sz="2200" b="1" kern="50" dirty="0">
                <a:effectLst/>
                <a:latin typeface="Calibri" panose="020F0502020204030204" pitchFamily="34" charset="0"/>
                <a:ea typeface="Lucida Sans Unicode" panose="020B0602030504020204" pitchFamily="34" charset="0"/>
                <a:cs typeface="Tahoma" panose="020B0604030504040204" pitchFamily="34" charset="0"/>
              </a:rPr>
              <a:t>: Provision of Continuous Connectivity with sufficient Bandwidth/ Resolving connectivity Issues.</a:t>
            </a:r>
          </a:p>
          <a:p>
            <a:pPr algn="just"/>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200" b="1"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IN" sz="2200" kern="0" dirty="0">
                <a:effectLst/>
                <a:latin typeface="Arial Narrow" panose="020B0606020202030204" pitchFamily="34" charset="0"/>
                <a:ea typeface="Calibri" panose="020F0502020204030204" pitchFamily="34" charset="0"/>
                <a:cs typeface="Arial" panose="020B0604020202020204" pitchFamily="34" charset="0"/>
              </a:rPr>
              <a:t>As on 31.03.2022, 98.70% of the operative Saving accounts and 99.75% of the operative Current accounts were covered with at least one of the digital facilities against the total operative Saving and Current accounts.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endParaRPr lang="en-IN"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6076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7375F9A-2862-4EF6-9CFB-568F35F17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07" y="0"/>
            <a:ext cx="13036194" cy="6931621"/>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5038134" y="365125"/>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8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800" b="1" u="sng" dirty="0">
              <a:solidFill>
                <a:srgbClr val="B01808"/>
              </a:solidFill>
            </a:endParaRPr>
          </a:p>
        </p:txBody>
      </p:sp>
      <p:sp>
        <p:nvSpPr>
          <p:cNvPr id="13" name="Rectangle 12">
            <a:extLst>
              <a:ext uri="{FF2B5EF4-FFF2-40B4-BE49-F238E27FC236}">
                <a16:creationId xmlns:a16="http://schemas.microsoft.com/office/drawing/2014/main" id="{FA2B7DA0-E04F-4762-A0A9-95043653BF56}"/>
              </a:ext>
            </a:extLst>
          </p:cNvPr>
          <p:cNvSpPr/>
          <p:nvPr/>
        </p:nvSpPr>
        <p:spPr>
          <a:xfrm>
            <a:off x="863600" y="966786"/>
            <a:ext cx="10160000" cy="830997"/>
          </a:xfrm>
          <a:prstGeom prst="rect">
            <a:avLst/>
          </a:prstGeom>
        </p:spPr>
        <p:txBody>
          <a:bodyPr wrap="square">
            <a:spAutoFit/>
          </a:bodyPr>
          <a:lstStyle/>
          <a:p>
            <a:pPr algn="just">
              <a:spcAft>
                <a:spcPts val="0"/>
              </a:spcAft>
            </a:pPr>
            <a:endParaRPr lang="en-IN" sz="1600" kern="50" dirty="0">
              <a:latin typeface="Calibri" panose="020F0502020204030204" pitchFamily="34" charset="0"/>
              <a:ea typeface="Lucida Sans Unicode" panose="020B0602030504020204" pitchFamily="34" charset="0"/>
              <a:cs typeface="Tahoma" panose="020B0604030504040204" pitchFamily="34" charset="0"/>
            </a:endParaRPr>
          </a:p>
          <a:p>
            <a:pPr algn="just">
              <a:spcAft>
                <a:spcPts val="0"/>
              </a:spcAft>
            </a:pPr>
            <a:r>
              <a:rPr lang="en-US" sz="1600" kern="50" dirty="0">
                <a:latin typeface="Arial" panose="020B0604020202020204" pitchFamily="34" charset="0"/>
                <a:ea typeface="Lucida Sans Unicode" panose="020B0602030504020204" pitchFamily="34" charset="0"/>
                <a:cs typeface="Tahoma" panose="020B0604030504040204" pitchFamily="34" charset="0"/>
              </a:rPr>
              <a:t> </a:t>
            </a:r>
            <a:endParaRPr lang="en-IN" sz="1600" kern="50" dirty="0">
              <a:latin typeface="Calibri" panose="020F0502020204030204" pitchFamily="34" charset="0"/>
              <a:ea typeface="Lucida Sans Unicode" panose="020B0602030504020204" pitchFamily="34" charset="0"/>
              <a:cs typeface="Tahoma" panose="020B0604030504040204" pitchFamily="34" charset="0"/>
            </a:endParaRPr>
          </a:p>
          <a:p>
            <a:pPr>
              <a:spcAft>
                <a:spcPts val="0"/>
              </a:spcAft>
            </a:pPr>
            <a:r>
              <a:rPr lang="en-US" sz="1600" kern="50" dirty="0">
                <a:latin typeface="Arial" panose="020B0604020202020204" pitchFamily="34" charset="0"/>
                <a:ea typeface="Lucida Sans Unicode" panose="020B0602030504020204" pitchFamily="34" charset="0"/>
                <a:cs typeface="Tahoma" panose="020B0604030504040204" pitchFamily="34" charset="0"/>
              </a:rPr>
              <a:t> </a:t>
            </a:r>
            <a:endParaRPr lang="en-IN" sz="16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
        <p:nvSpPr>
          <p:cNvPr id="9" name="TextBox 8">
            <a:extLst>
              <a:ext uri="{FF2B5EF4-FFF2-40B4-BE49-F238E27FC236}">
                <a16:creationId xmlns:a16="http://schemas.microsoft.com/office/drawing/2014/main" id="{552923E7-39BA-4237-BD2E-7FEAC5A50977}"/>
              </a:ext>
            </a:extLst>
          </p:cNvPr>
          <p:cNvSpPr txBox="1"/>
          <p:nvPr/>
        </p:nvSpPr>
        <p:spPr>
          <a:xfrm>
            <a:off x="813667" y="849219"/>
            <a:ext cx="10415930" cy="5170646"/>
          </a:xfrm>
          <a:prstGeom prst="rect">
            <a:avLst/>
          </a:prstGeom>
          <a:noFill/>
        </p:spPr>
        <p:txBody>
          <a:bodyPr wrap="square">
            <a:spAutoFit/>
          </a:bodyPr>
          <a:lstStyle/>
          <a:p>
            <a:pPr algn="just"/>
            <a:r>
              <a:rPr lang="en-US" sz="2400" b="1"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3. Review of Business Development and Credit Disbursement by Banks in FY2021-22: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panose="020B0604020202020204" pitchFamily="34" charset="0"/>
                <a:ea typeface="Lucida Sans Unicode" panose="020B0602030504020204" pitchFamily="34" charset="0"/>
                <a:cs typeface="Tahoma" panose="020B0604030504040204" pitchFamily="34" charset="0"/>
              </a:rPr>
              <a:t> </a:t>
            </a:r>
            <a:r>
              <a:rPr lang="en-US" sz="1800" kern="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1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sng" dirty="0">
                <a:effectLst/>
                <a:latin typeface="Arial Narrow" panose="020B0606020202030204" pitchFamily="34" charset="0"/>
                <a:ea typeface="Times New Roman" panose="02020603050405020304" pitchFamily="18" charset="0"/>
                <a:cs typeface="Arial" panose="020B0604020202020204" pitchFamily="34" charset="0"/>
              </a:rPr>
              <a:t>Deposits:</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The total deposits in the quarter ending March 2022 is </a:t>
            </a:r>
            <a:r>
              <a:rPr lang="en-US" sz="2400" dirty="0">
                <a:effectLst/>
                <a:latin typeface="Arial" panose="020B0604020202020204" pitchFamily="34" charset="0"/>
                <a:ea typeface="Times New Roman" panose="02020603050405020304" pitchFamily="18" charset="0"/>
              </a:rPr>
              <a:t>₹</a:t>
            </a:r>
            <a:r>
              <a:rPr lang="en-US" sz="2400" dirty="0">
                <a:effectLst/>
                <a:latin typeface="Arial Narrow" panose="020B0606020202030204" pitchFamily="34" charset="0"/>
                <a:ea typeface="Times New Roman" panose="02020603050405020304" pitchFamily="18" charset="0"/>
                <a:cs typeface="Arial" panose="020B0604020202020204" pitchFamily="34" charset="0"/>
              </a:rPr>
              <a:t>.</a:t>
            </a:r>
            <a:r>
              <a:rPr lang="en-US" sz="2400" dirty="0">
                <a:solidFill>
                  <a:srgbClr val="000000"/>
                </a:solidFill>
                <a:effectLst/>
                <a:latin typeface="Calibri" panose="020F0502020204030204" pitchFamily="34" charset="0"/>
                <a:ea typeface="Times New Roman" panose="02020603050405020304" pitchFamily="18" charset="0"/>
              </a:rPr>
              <a:t>34228.56 </a:t>
            </a:r>
            <a:r>
              <a:rPr lang="en-US" sz="2400" b="1" dirty="0">
                <a:solidFill>
                  <a:srgbClr val="000000"/>
                </a:solidFill>
                <a:effectLst/>
                <a:latin typeface="Calibri" panose="020F0502020204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cs typeface="Arial" panose="020B0604020202020204" pitchFamily="34" charset="0"/>
              </a:rPr>
              <a:t>Crores against </a:t>
            </a:r>
            <a:r>
              <a:rPr lang="en-US" sz="2400" dirty="0">
                <a:effectLst/>
                <a:latin typeface="Arial" panose="020B0604020202020204" pitchFamily="34" charset="0"/>
                <a:ea typeface="Times New Roman" panose="02020603050405020304" pitchFamily="18" charset="0"/>
              </a:rPr>
              <a:t>₹</a:t>
            </a:r>
            <a:r>
              <a:rPr lang="en-US" sz="2400" dirty="0">
                <a:effectLst/>
                <a:latin typeface="Arial Narrow" panose="020B0606020202030204" pitchFamily="34" charset="0"/>
                <a:ea typeface="Times New Roman" panose="02020603050405020304" pitchFamily="18" charset="0"/>
                <a:cs typeface="Arial" panose="020B0604020202020204" pitchFamily="34" charset="0"/>
              </a:rPr>
              <a:t>.</a:t>
            </a:r>
            <a:r>
              <a:rPr lang="en-US" sz="2400" dirty="0">
                <a:solidFill>
                  <a:srgbClr val="000000"/>
                </a:solidFill>
                <a:effectLst/>
                <a:latin typeface="Calibri" panose="020F0502020204030204" pitchFamily="34" charset="0"/>
                <a:ea typeface="Times New Roman" panose="02020603050405020304" pitchFamily="18" charset="0"/>
              </a:rPr>
              <a:t>30465.07</a:t>
            </a: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March 2021 with a YoY growth of </a:t>
            </a:r>
            <a:r>
              <a:rPr lang="en-US" sz="2400" dirty="0">
                <a:effectLst/>
                <a:latin typeface="Arial" panose="020B0604020202020204" pitchFamily="34" charset="0"/>
                <a:ea typeface="Times New Roman" panose="02020603050405020304" pitchFamily="18" charset="0"/>
              </a:rPr>
              <a:t>₹</a:t>
            </a:r>
            <a:r>
              <a:rPr lang="en-US" sz="2400" dirty="0">
                <a:effectLst/>
                <a:latin typeface="Arial Narrow" panose="020B0606020202030204" pitchFamily="34" charset="0"/>
                <a:ea typeface="Times New Roman" panose="02020603050405020304" pitchFamily="18" charset="0"/>
                <a:cs typeface="Arial" panose="020B0604020202020204" pitchFamily="34" charset="0"/>
              </a:rPr>
              <a:t>.3763.50 Crores. (Bank-wise position is shown in page no 15).</a:t>
            </a:r>
            <a:endParaRPr lang="en-IN" sz="2400" dirty="0">
              <a:effectLst/>
              <a:latin typeface="Times New Roman" panose="02020603050405020304" pitchFamily="18" charset="0"/>
              <a:ea typeface="Times New Roman" panose="02020603050405020304" pitchFamily="18"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sng" dirty="0">
                <a:effectLst/>
                <a:latin typeface="Arial Narrow" panose="020B0606020202030204" pitchFamily="34" charset="0"/>
                <a:ea typeface="Times New Roman" panose="02020603050405020304" pitchFamily="18" charset="0"/>
                <a:cs typeface="Arial" panose="020B0604020202020204" pitchFamily="34" charset="0"/>
              </a:rPr>
              <a:t>Advances:</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The total Advances in the Quarter ending March-2022 is </a:t>
            </a:r>
            <a:r>
              <a:rPr lang="en-US" sz="2400" dirty="0">
                <a:effectLst/>
                <a:latin typeface="Arial" panose="020B0604020202020204" pitchFamily="34" charset="0"/>
                <a:ea typeface="Times New Roman" panose="02020603050405020304" pitchFamily="18" charset="0"/>
              </a:rPr>
              <a:t>₹</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Calibri" panose="020F0502020204030204" pitchFamily="34" charset="0"/>
                <a:ea typeface="Times New Roman" panose="02020603050405020304" pitchFamily="18" charset="0"/>
              </a:rPr>
              <a:t>14347.48 </a:t>
            </a:r>
            <a:r>
              <a:rPr lang="en-US" sz="2400" dirty="0">
                <a:effectLst/>
                <a:latin typeface="Arial Narrow" panose="020B0606020202030204" pitchFamily="34" charset="0"/>
                <a:ea typeface="Times New Roman" panose="02020603050405020304" pitchFamily="18" charset="0"/>
                <a:cs typeface="Arial" panose="020B0604020202020204" pitchFamily="34" charset="0"/>
              </a:rPr>
              <a:t>Crores as against </a:t>
            </a:r>
            <a:r>
              <a:rPr lang="en-US" sz="2400" dirty="0">
                <a:effectLst/>
                <a:latin typeface="Arial" panose="020B0604020202020204" pitchFamily="34" charset="0"/>
                <a:ea typeface="Times New Roman" panose="02020603050405020304" pitchFamily="18" charset="0"/>
              </a:rPr>
              <a:t>₹</a:t>
            </a:r>
            <a:r>
              <a:rPr lang="en-US" sz="2400" dirty="0">
                <a:effectLst/>
                <a:latin typeface="Arial Narrow" panose="020B0606020202030204" pitchFamily="34" charset="0"/>
                <a:ea typeface="Times New Roman" panose="02020603050405020304" pitchFamily="18" charset="0"/>
                <a:cs typeface="Arial" panose="020B0604020202020204" pitchFamily="34" charset="0"/>
              </a:rPr>
              <a:t>.</a:t>
            </a:r>
            <a:r>
              <a:rPr lang="en-US" sz="2400" dirty="0">
                <a:solidFill>
                  <a:srgbClr val="000000"/>
                </a:solidFill>
                <a:effectLst/>
                <a:latin typeface="Calibri" panose="020F0502020204030204" pitchFamily="34" charset="0"/>
                <a:ea typeface="Times New Roman" panose="02020603050405020304" pitchFamily="18" charset="0"/>
              </a:rPr>
              <a:t>12969.53</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Crores in March 2021 </a:t>
            </a:r>
            <a:r>
              <a:rPr lang="en-US" sz="2400" dirty="0">
                <a:effectLst/>
                <a:latin typeface="Arial Narrow" panose="020B0606020202030204" pitchFamily="34" charset="0"/>
                <a:ea typeface="Times New Roman" panose="02020603050405020304" pitchFamily="18" charset="0"/>
                <a:cs typeface="Arial" panose="020B0604020202020204" pitchFamily="34" charset="0"/>
              </a:rPr>
              <a:t>with a year on year growth of </a:t>
            </a:r>
            <a:r>
              <a:rPr lang="en-US" sz="2400" dirty="0">
                <a:effectLst/>
                <a:latin typeface="Arial" panose="020B0604020202020204" pitchFamily="34" charset="0"/>
                <a:ea typeface="Times New Roman" panose="02020603050405020304" pitchFamily="18" charset="0"/>
              </a:rPr>
              <a:t>₹</a:t>
            </a:r>
            <a:r>
              <a:rPr lang="en-US" sz="2400" dirty="0">
                <a:effectLst/>
                <a:latin typeface="Arial Narrow" panose="020B0606020202030204" pitchFamily="34" charset="0"/>
                <a:ea typeface="Times New Roman" panose="02020603050405020304" pitchFamily="18" charset="0"/>
                <a:cs typeface="Arial" panose="020B0604020202020204" pitchFamily="34" charset="0"/>
              </a:rPr>
              <a:t>.1377.95 Crores (Bank-wise position is shown in page no.15. The CD ratio at the end of March 2022  is 41.92%</a:t>
            </a:r>
            <a:endParaRPr lang="en-IN" sz="2400" dirty="0">
              <a:effectLst/>
              <a:latin typeface="Times New Roman" panose="02020603050405020304" pitchFamily="18" charset="0"/>
              <a:ea typeface="Times New Roman" panose="02020603050405020304" pitchFamily="18" charset="0"/>
            </a:endParaRPr>
          </a:p>
          <a:p>
            <a:r>
              <a:rPr lang="en-US" sz="2400" kern="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934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7375F9A-2862-4EF6-9CFB-568F35F17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07" y="0"/>
            <a:ext cx="13036194" cy="6931621"/>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5038134" y="365125"/>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13" name="Rectangle 12">
            <a:extLst>
              <a:ext uri="{FF2B5EF4-FFF2-40B4-BE49-F238E27FC236}">
                <a16:creationId xmlns:a16="http://schemas.microsoft.com/office/drawing/2014/main" id="{FA2B7DA0-E04F-4762-A0A9-95043653BF56}"/>
              </a:ext>
            </a:extLst>
          </p:cNvPr>
          <p:cNvSpPr/>
          <p:nvPr/>
        </p:nvSpPr>
        <p:spPr>
          <a:xfrm>
            <a:off x="863600" y="966786"/>
            <a:ext cx="10160000" cy="830997"/>
          </a:xfrm>
          <a:prstGeom prst="rect">
            <a:avLst/>
          </a:prstGeom>
        </p:spPr>
        <p:txBody>
          <a:bodyPr wrap="square">
            <a:spAutoFit/>
          </a:bodyPr>
          <a:lstStyle/>
          <a:p>
            <a:pPr algn="just">
              <a:spcAft>
                <a:spcPts val="0"/>
              </a:spcAft>
            </a:pPr>
            <a:endParaRPr lang="en-IN" sz="1600" kern="50" dirty="0">
              <a:latin typeface="Calibri" panose="020F0502020204030204" pitchFamily="34" charset="0"/>
              <a:ea typeface="Lucida Sans Unicode" panose="020B0602030504020204" pitchFamily="34" charset="0"/>
              <a:cs typeface="Tahoma" panose="020B0604030504040204" pitchFamily="34" charset="0"/>
            </a:endParaRPr>
          </a:p>
          <a:p>
            <a:pPr algn="just">
              <a:spcAft>
                <a:spcPts val="0"/>
              </a:spcAft>
            </a:pPr>
            <a:r>
              <a:rPr lang="en-US" sz="1600" kern="50" dirty="0">
                <a:latin typeface="Arial" panose="020B0604020202020204" pitchFamily="34" charset="0"/>
                <a:ea typeface="Lucida Sans Unicode" panose="020B0602030504020204" pitchFamily="34" charset="0"/>
                <a:cs typeface="Tahoma" panose="020B0604030504040204" pitchFamily="34" charset="0"/>
              </a:rPr>
              <a:t> </a:t>
            </a:r>
            <a:endParaRPr lang="en-IN" sz="1600" kern="50" dirty="0">
              <a:latin typeface="Calibri" panose="020F0502020204030204" pitchFamily="34" charset="0"/>
              <a:ea typeface="Lucida Sans Unicode" panose="020B0602030504020204" pitchFamily="34" charset="0"/>
              <a:cs typeface="Tahoma" panose="020B0604030504040204" pitchFamily="34" charset="0"/>
            </a:endParaRPr>
          </a:p>
          <a:p>
            <a:pPr>
              <a:spcAft>
                <a:spcPts val="0"/>
              </a:spcAft>
            </a:pPr>
            <a:r>
              <a:rPr lang="en-US" sz="1600" kern="50" dirty="0">
                <a:latin typeface="Arial" panose="020B0604020202020204" pitchFamily="34" charset="0"/>
                <a:ea typeface="Lucida Sans Unicode" panose="020B0602030504020204" pitchFamily="34" charset="0"/>
                <a:cs typeface="Tahoma" panose="020B0604030504040204" pitchFamily="34" charset="0"/>
              </a:rPr>
              <a:t> </a:t>
            </a:r>
            <a:endParaRPr lang="en-IN" sz="16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graphicFrame>
        <p:nvGraphicFramePr>
          <p:cNvPr id="14" name="Table 13">
            <a:extLst>
              <a:ext uri="{FF2B5EF4-FFF2-40B4-BE49-F238E27FC236}">
                <a16:creationId xmlns:a16="http://schemas.microsoft.com/office/drawing/2014/main" id="{3740885B-C0A2-4BAC-90D9-85E0E1181FFD}"/>
              </a:ext>
            </a:extLst>
          </p:cNvPr>
          <p:cNvGraphicFramePr>
            <a:graphicFrameLocks noGrp="1"/>
          </p:cNvGraphicFramePr>
          <p:nvPr>
            <p:extLst>
              <p:ext uri="{D42A27DB-BD31-4B8C-83A1-F6EECF244321}">
                <p14:modId xmlns:p14="http://schemas.microsoft.com/office/powerpoint/2010/main" val="2365266966"/>
              </p:ext>
            </p:extLst>
          </p:nvPr>
        </p:nvGraphicFramePr>
        <p:xfrm>
          <a:off x="998903" y="3276600"/>
          <a:ext cx="9943151" cy="2349726"/>
        </p:xfrm>
        <a:graphic>
          <a:graphicData uri="http://schemas.openxmlformats.org/drawingml/2006/table">
            <a:tbl>
              <a:tblPr>
                <a:tableStyleId>{D7AC3CCA-C797-4891-BE02-D94E43425B78}</a:tableStyleId>
              </a:tblPr>
              <a:tblGrid>
                <a:gridCol w="4178408">
                  <a:extLst>
                    <a:ext uri="{9D8B030D-6E8A-4147-A177-3AD203B41FA5}">
                      <a16:colId xmlns:a16="http://schemas.microsoft.com/office/drawing/2014/main" val="84752649"/>
                    </a:ext>
                  </a:extLst>
                </a:gridCol>
                <a:gridCol w="2128520">
                  <a:extLst>
                    <a:ext uri="{9D8B030D-6E8A-4147-A177-3AD203B41FA5}">
                      <a16:colId xmlns:a16="http://schemas.microsoft.com/office/drawing/2014/main" val="152885433"/>
                    </a:ext>
                  </a:extLst>
                </a:gridCol>
                <a:gridCol w="1951144">
                  <a:extLst>
                    <a:ext uri="{9D8B030D-6E8A-4147-A177-3AD203B41FA5}">
                      <a16:colId xmlns:a16="http://schemas.microsoft.com/office/drawing/2014/main" val="1931641673"/>
                    </a:ext>
                  </a:extLst>
                </a:gridCol>
                <a:gridCol w="1685079">
                  <a:extLst>
                    <a:ext uri="{9D8B030D-6E8A-4147-A177-3AD203B41FA5}">
                      <a16:colId xmlns:a16="http://schemas.microsoft.com/office/drawing/2014/main" val="1555956607"/>
                    </a:ext>
                  </a:extLst>
                </a:gridCol>
              </a:tblGrid>
              <a:tr h="391621">
                <a:tc>
                  <a:txBody>
                    <a:bodyPr/>
                    <a:lstStyle/>
                    <a:p>
                      <a:pPr algn="ctr">
                        <a:lnSpc>
                          <a:spcPct val="107000"/>
                        </a:lnSpc>
                      </a:pP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Financial Year</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Deposits</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Advances</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CD Ratio</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197170630"/>
                  </a:ext>
                </a:extLst>
              </a:tr>
              <a:tr h="391621">
                <a:tc>
                  <a:txBody>
                    <a:bodyPr/>
                    <a:lstStyle/>
                    <a:p>
                      <a:pP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March-2021 (FY 2020-21)</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30465.07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12969.53</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42.57%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863086276"/>
                  </a:ext>
                </a:extLst>
              </a:tr>
              <a:tr h="391621">
                <a:tc>
                  <a:txBody>
                    <a:bodyPr/>
                    <a:lstStyle/>
                    <a:p>
                      <a:pP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June-2021 (FY 2021-22)</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30120.62</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13237.12</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43.95%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549931288"/>
                  </a:ext>
                </a:extLst>
              </a:tr>
              <a:tr h="391621">
                <a:tc>
                  <a:txBody>
                    <a:bodyPr/>
                    <a:lstStyle/>
                    <a:p>
                      <a:pP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September-2021 (FY 2021-22)</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30504.93</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12326.47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40.41%</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860917988"/>
                  </a:ext>
                </a:extLst>
              </a:tr>
              <a:tr h="391621">
                <a:tc>
                  <a:txBody>
                    <a:bodyPr/>
                    <a:lstStyle/>
                    <a:p>
                      <a:pPr>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December-2021 (FY 2021-22)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solidFill>
                            <a:srgbClr val="000000"/>
                          </a:solidFill>
                          <a:effectLst/>
                          <a:latin typeface="Calibri" panose="020F0502020204030204" pitchFamily="34" charset="0"/>
                          <a:ea typeface="Lucida Sans Unicode" panose="020B0602030504020204" pitchFamily="34" charset="0"/>
                          <a:cs typeface="Calibri" panose="020F0502020204030204" pitchFamily="34" charset="0"/>
                        </a:rPr>
                        <a:t>            31420.61</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solidFill>
                            <a:srgbClr val="000000"/>
                          </a:solidFill>
                          <a:effectLst/>
                          <a:latin typeface="Calibri" panose="020F0502020204030204" pitchFamily="34" charset="0"/>
                          <a:ea typeface="Lucida Sans Unicode" panose="020B0602030504020204" pitchFamily="34" charset="0"/>
                          <a:cs typeface="Calibri" panose="020F0502020204030204" pitchFamily="34" charset="0"/>
                        </a:rPr>
                        <a:t>13745.78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43.75%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622148076"/>
                  </a:ext>
                </a:extLst>
              </a:tr>
              <a:tr h="391621">
                <a:tc>
                  <a:txBody>
                    <a:bodyPr/>
                    <a:lstStyle/>
                    <a:p>
                      <a:pPr>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March-2022 (FY 2021-22)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a:solidFill>
                            <a:srgbClr val="000000"/>
                          </a:solidFill>
                          <a:effectLst/>
                          <a:latin typeface="Calibri" panose="020F0502020204030204" pitchFamily="34" charset="0"/>
                          <a:ea typeface="Times New Roman" panose="02020603050405020304" pitchFamily="18" charset="0"/>
                          <a:cs typeface="Mangal" panose="02040503050203030202" pitchFamily="18" charset="0"/>
                        </a:rPr>
                        <a:t>34228.56</a:t>
                      </a:r>
                      <a:endParaRPr lang="en-IN" sz="2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algn="r">
                        <a:lnSpc>
                          <a:spcPct val="107000"/>
                        </a:lnSpc>
                      </a:pPr>
                      <a:r>
                        <a:rPr lang="en-US" sz="2400">
                          <a:solidFill>
                            <a:srgbClr val="000000"/>
                          </a:solidFill>
                          <a:effectLst/>
                          <a:latin typeface="Calibri" panose="020F0502020204030204" pitchFamily="34" charset="0"/>
                          <a:ea typeface="Times New Roman" panose="02020603050405020304" pitchFamily="18" charset="0"/>
                          <a:cs typeface="Mangal" panose="02040503050203030202" pitchFamily="18" charset="0"/>
                        </a:rPr>
                        <a:t>14347.48</a:t>
                      </a:r>
                      <a:endParaRPr lang="en-IN" sz="2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algn="ctr">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41.92%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723471508"/>
                  </a:ext>
                </a:extLst>
              </a:tr>
            </a:tbl>
          </a:graphicData>
        </a:graphic>
      </p:graphicFrame>
      <p:sp>
        <p:nvSpPr>
          <p:cNvPr id="15" name="Rectangle 2">
            <a:extLst>
              <a:ext uri="{FF2B5EF4-FFF2-40B4-BE49-F238E27FC236}">
                <a16:creationId xmlns:a16="http://schemas.microsoft.com/office/drawing/2014/main" id="{C372F592-2B92-4EAA-B3A8-FCE5E5EEAB44}"/>
              </a:ext>
            </a:extLst>
          </p:cNvPr>
          <p:cNvSpPr>
            <a:spLocks noChangeArrowheads="1"/>
          </p:cNvSpPr>
          <p:nvPr/>
        </p:nvSpPr>
        <p:spPr bwMode="auto">
          <a:xfrm>
            <a:off x="939169" y="2378929"/>
            <a:ext cx="62343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latin typeface="Arial Narrow" panose="020B0606020202030204" pitchFamily="34" charset="0"/>
                <a:ea typeface="Lucida Sans Unicode" panose="020B0602030504020204" pitchFamily="34" charset="0"/>
                <a:cs typeface="Arial" panose="020B0604020202020204" pitchFamily="34" charset="0"/>
              </a:rPr>
              <a:t>Comparative position is as under: (Amt. in Crores)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52923E7-39BA-4237-BD2E-7FEAC5A50977}"/>
              </a:ext>
            </a:extLst>
          </p:cNvPr>
          <p:cNvSpPr txBox="1"/>
          <p:nvPr/>
        </p:nvSpPr>
        <p:spPr>
          <a:xfrm>
            <a:off x="813667" y="849219"/>
            <a:ext cx="10415930" cy="1446550"/>
          </a:xfrm>
          <a:prstGeom prst="rect">
            <a:avLst/>
          </a:prstGeom>
          <a:noFill/>
        </p:spPr>
        <p:txBody>
          <a:bodyPr wrap="square">
            <a:spAutoFit/>
          </a:bodyPr>
          <a:lstStyle/>
          <a:p>
            <a:pPr algn="just"/>
            <a:r>
              <a:rPr lang="en-US" sz="1600" b="1"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3. Review of Business Development and Credit Disbursement by Banks in FY2021-22: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15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0" y="64277"/>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134961" y="0"/>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1"/>
              </a:solidFill>
              <a:latin typeface="Comic Sans MS" panose="030F0702030302020204" pitchFamily="66" charset="0"/>
            </a:endParaRPr>
          </a:p>
        </p:txBody>
      </p:sp>
      <p:sp>
        <p:nvSpPr>
          <p:cNvPr id="12" name="TextBox 11">
            <a:extLst>
              <a:ext uri="{FF2B5EF4-FFF2-40B4-BE49-F238E27FC236}">
                <a16:creationId xmlns:a16="http://schemas.microsoft.com/office/drawing/2014/main" id="{666B5ECE-1E9E-466B-B818-5E6D5EEF8D94}"/>
              </a:ext>
            </a:extLst>
          </p:cNvPr>
          <p:cNvSpPr txBox="1"/>
          <p:nvPr/>
        </p:nvSpPr>
        <p:spPr>
          <a:xfrm>
            <a:off x="0" y="428171"/>
            <a:ext cx="12168950" cy="3662541"/>
          </a:xfrm>
          <a:prstGeom prst="rect">
            <a:avLst/>
          </a:prstGeom>
          <a:noFill/>
        </p:spPr>
        <p:txBody>
          <a:bodyPr wrap="square">
            <a:spAutoFit/>
          </a:bodyPr>
          <a:lstStyle/>
          <a:p>
            <a:pPr algn="ctr"/>
            <a:r>
              <a:rPr lang="en-US" sz="2200" b="1" u="sng" kern="50" dirty="0">
                <a:effectLst/>
                <a:latin typeface="Arial" panose="020B0604020202020204" pitchFamily="34" charset="0"/>
                <a:ea typeface="Lucida Sans Unicode" panose="020B0602030504020204" pitchFamily="34" charset="0"/>
                <a:cs typeface="Tahoma" panose="020B0604030504040204" pitchFamily="34" charset="0"/>
              </a:rPr>
              <a:t>AGENDA OF MEGHALAYA SLBC MEETING FOR THE QUARTER ENDED MARCH 2022</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Adoption of minutes:</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The minutes of the State Level Bankers’ Committee (SLBC) meeting held on 06.04.2022 for the Quarter ending December 2021 was circulated to all the members. Since no request for amendment has been received, the house is requested to adopt the said minutes.</a:t>
            </a:r>
          </a:p>
          <a:p>
            <a:pPr marL="342900" indent="-342900" algn="just">
              <a:buFont typeface="Wingdings" panose="05000000000000000000" pitchFamily="2" charset="2"/>
              <a:buChar char="Ø"/>
            </a:pP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1</a:t>
            </a:r>
            <a:r>
              <a:rPr lang="en-US" sz="2400" u="sng" kern="50" dirty="0">
                <a:effectLst/>
                <a:latin typeface="Arial Narrow" panose="020B0606020202030204" pitchFamily="34" charset="0"/>
                <a:ea typeface="Lucida Sans Unicode" panose="020B0602030504020204" pitchFamily="34" charset="0"/>
                <a:cs typeface="Arial" panose="020B0604020202020204" pitchFamily="34" charset="0"/>
              </a:rPr>
              <a:t> </a:t>
            </a:r>
          </a:p>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Action Taken Report of SLBC Meeting for the Quarter ending December </a:t>
            </a:r>
            <a:r>
              <a:rPr lang="en-US" sz="2400" b="1" u="sng" kern="50" dirty="0">
                <a:latin typeface="Arial Narrow" panose="020B0606020202030204" pitchFamily="34" charset="0"/>
                <a:ea typeface="Lucida Sans Unicode" panose="020B0602030504020204" pitchFamily="34" charset="0"/>
                <a:cs typeface="Arial" panose="020B0604020202020204" pitchFamily="34" charset="0"/>
              </a:rPr>
              <a:t>2021 held on 06.04.2022</a:t>
            </a:r>
            <a:endPar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endParaRPr>
          </a:p>
          <a:p>
            <a:pPr algn="just"/>
            <a:r>
              <a:rPr lang="en-US" sz="2200" dirty="0">
                <a:effectLst/>
                <a:latin typeface="Arial" panose="020B0604020202020204" pitchFamily="34" charset="0"/>
                <a:ea typeface="Times New Roman" panose="02020603050405020304" pitchFamily="18" charset="0"/>
              </a:rPr>
              <a:t>The Action points emerged out of SLBC meeting for December 2021 held on 06.04.2022 </a:t>
            </a:r>
            <a:r>
              <a:rPr lang="en-US" sz="2400" dirty="0">
                <a:effectLst/>
                <a:latin typeface="Arial" panose="020B0604020202020204" pitchFamily="34" charset="0"/>
                <a:ea typeface="Times New Roman" panose="02020603050405020304" pitchFamily="18" charset="0"/>
              </a:rPr>
              <a:t>is mentioned below</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3939168667"/>
              </p:ext>
            </p:extLst>
          </p:nvPr>
        </p:nvGraphicFramePr>
        <p:xfrm>
          <a:off x="11523" y="3802288"/>
          <a:ext cx="11930743" cy="3653617"/>
        </p:xfrm>
        <a:graphic>
          <a:graphicData uri="http://schemas.openxmlformats.org/drawingml/2006/table">
            <a:tbl>
              <a:tblPr>
                <a:tableStyleId>{E8B1032C-EA38-4F05-BA0D-38AFFFC7BED3}</a:tableStyleId>
              </a:tblPr>
              <a:tblGrid>
                <a:gridCol w="567003">
                  <a:extLst>
                    <a:ext uri="{9D8B030D-6E8A-4147-A177-3AD203B41FA5}">
                      <a16:colId xmlns:a16="http://schemas.microsoft.com/office/drawing/2014/main" val="1500032722"/>
                    </a:ext>
                  </a:extLst>
                </a:gridCol>
                <a:gridCol w="5288233">
                  <a:extLst>
                    <a:ext uri="{9D8B030D-6E8A-4147-A177-3AD203B41FA5}">
                      <a16:colId xmlns:a16="http://schemas.microsoft.com/office/drawing/2014/main" val="4193749873"/>
                    </a:ext>
                  </a:extLst>
                </a:gridCol>
                <a:gridCol w="1599131">
                  <a:extLst>
                    <a:ext uri="{9D8B030D-6E8A-4147-A177-3AD203B41FA5}">
                      <a16:colId xmlns:a16="http://schemas.microsoft.com/office/drawing/2014/main" val="3490777735"/>
                    </a:ext>
                  </a:extLst>
                </a:gridCol>
                <a:gridCol w="4476376">
                  <a:extLst>
                    <a:ext uri="{9D8B030D-6E8A-4147-A177-3AD203B41FA5}">
                      <a16:colId xmlns:a16="http://schemas.microsoft.com/office/drawing/2014/main" val="1768204245"/>
                    </a:ext>
                  </a:extLst>
                </a:gridCol>
              </a:tblGrid>
              <a:tr h="0">
                <a:tc>
                  <a:txBody>
                    <a:bodyPr/>
                    <a:lstStyle/>
                    <a:p>
                      <a:pPr algn="ctr">
                        <a:lnSpc>
                          <a:spcPct val="107000"/>
                        </a:lnSpc>
                      </a:pPr>
                      <a:r>
                        <a:rPr lang="en-US" sz="22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2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2595326">
                <a:tc>
                  <a:txBody>
                    <a:bodyPr/>
                    <a:lstStyle/>
                    <a:p>
                      <a:pPr algn="ctr">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1</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B</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anking services is badly affected in single man branch operating in rural areas. The Chief Secretary advised the Banks particularly Meghalaya Rural Bank to increase man power in </a:t>
                      </a:r>
                      <a:r>
                        <a:rPr lang="en-US" sz="2200" kern="150" dirty="0">
                          <a:solidFill>
                            <a:srgbClr val="000000"/>
                          </a:solidFill>
                          <a:effectLst/>
                          <a:highlight>
                            <a:srgbClr val="FFFFFF"/>
                          </a:highlight>
                          <a:latin typeface="Arial" panose="020B0604020202020204" pitchFamily="34" charset="0"/>
                          <a:ea typeface="Lucida Sans Unicode" panose="020B0602030504020204" pitchFamily="34" charset="0"/>
                          <a:cs typeface="Tahoma" panose="020B0604030504040204" pitchFamily="34" charset="0"/>
                        </a:rPr>
                        <a:t>those </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branches.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All Banks &amp; MRB</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Banks assured to place more manpower in one man branches. Some of the banks have put up the proposals to their controllers for better employees’ deployment across branches.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285681860"/>
                  </a:ext>
                </a:extLst>
              </a:tr>
            </a:tbl>
          </a:graphicData>
        </a:graphic>
      </p:graphicFrame>
    </p:spTree>
    <p:extLst>
      <p:ext uri="{BB962C8B-B14F-4D97-AF65-F5344CB8AC3E}">
        <p14:creationId xmlns:p14="http://schemas.microsoft.com/office/powerpoint/2010/main" val="120180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7375F9A-2862-4EF6-9CFB-568F35F17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13036194" cy="6931621"/>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5038134" y="365125"/>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13" name="Rectangle 12">
            <a:extLst>
              <a:ext uri="{FF2B5EF4-FFF2-40B4-BE49-F238E27FC236}">
                <a16:creationId xmlns:a16="http://schemas.microsoft.com/office/drawing/2014/main" id="{FA2B7DA0-E04F-4762-A0A9-95043653BF56}"/>
              </a:ext>
            </a:extLst>
          </p:cNvPr>
          <p:cNvSpPr/>
          <p:nvPr/>
        </p:nvSpPr>
        <p:spPr>
          <a:xfrm>
            <a:off x="863600" y="966786"/>
            <a:ext cx="10160000" cy="3385542"/>
          </a:xfrm>
          <a:prstGeom prst="rect">
            <a:avLst/>
          </a:prstGeom>
        </p:spPr>
        <p:txBody>
          <a:bodyPr wrap="square">
            <a:spAutoFit/>
          </a:bodyPr>
          <a:lstStyle/>
          <a:p>
            <a:pPr algn="just">
              <a:spcAft>
                <a:spcPts val="0"/>
              </a:spcAft>
            </a:pPr>
            <a:r>
              <a:rPr lang="en-US" sz="2400" b="1" u="sng" kern="50" dirty="0">
                <a:latin typeface="Arial Narrow" panose="020B0606020202030204" pitchFamily="34" charset="0"/>
                <a:ea typeface="Lucida Sans Unicode" panose="020B0602030504020204" pitchFamily="34" charset="0"/>
                <a:cs typeface="Arial" panose="020B0604020202020204" pitchFamily="34" charset="0"/>
              </a:rPr>
              <a:t>Agenda 3. Review of Business Development and Credit Disbursement by Banks in FY2021-22:</a:t>
            </a:r>
          </a:p>
          <a:p>
            <a:pPr algn="just">
              <a:spcAft>
                <a:spcPts val="0"/>
              </a:spcAft>
            </a:pPr>
            <a:endParaRPr lang="en-US" b="1" u="sng" kern="50" dirty="0">
              <a:latin typeface="Arial Narrow" panose="020B0606020202030204" pitchFamily="34" charset="0"/>
              <a:ea typeface="Lucida Sans Unicode" panose="020B0602030504020204" pitchFamily="34" charset="0"/>
              <a:cs typeface="Arial" panose="020B0604020202020204" pitchFamily="34" charset="0"/>
            </a:endParaRPr>
          </a:p>
          <a:p>
            <a:pPr algn="just"/>
            <a:r>
              <a:rPr lang="en-US" kern="50" dirty="0">
                <a:latin typeface="Arial" panose="020B0604020202020204" pitchFamily="34" charset="0"/>
                <a:ea typeface="Lucida Sans Unicode" panose="020B0602030504020204" pitchFamily="34" charset="0"/>
                <a:cs typeface="Tahoma" panose="020B0604030504040204" pitchFamily="34" charset="0"/>
              </a:rPr>
              <a:t> </a:t>
            </a: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Banks with CD ratio of less than 20%</a:t>
            </a:r>
          </a:p>
          <a:p>
            <a:pPr algn="just"/>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 Eight banks </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out of </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32</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Banks are with CD ratio of less than 20% as on </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31-03-2022</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as against six</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 </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Banks during quarter ended December,  2021.</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endParaRPr lang="en-US" kern="50" dirty="0">
              <a:latin typeface="Arial" panose="020B0604020202020204" pitchFamily="34" charset="0"/>
              <a:ea typeface="Lucida Sans Unicode" panose="020B0602030504020204" pitchFamily="34" charset="0"/>
              <a:cs typeface="Tahoma" panose="020B0604030504040204" pitchFamily="34" charset="0"/>
            </a:endParaRPr>
          </a:p>
          <a:p>
            <a:pPr algn="just"/>
            <a:endParaRPr lang="en-IN"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spcAft>
                <a:spcPts val="0"/>
              </a:spcAft>
            </a:pPr>
            <a:endParaRPr lang="en-IN" sz="1600" kern="50" dirty="0">
              <a:latin typeface="Calibri" panose="020F0502020204030204" pitchFamily="34" charset="0"/>
              <a:ea typeface="Lucida Sans Unicode" panose="020B0602030504020204" pitchFamily="34" charset="0"/>
              <a:cs typeface="Tahoma" panose="020B0604030504040204" pitchFamily="34" charset="0"/>
            </a:endParaRPr>
          </a:p>
        </p:txBody>
      </p:sp>
      <p:graphicFrame>
        <p:nvGraphicFramePr>
          <p:cNvPr id="7" name="Table 6">
            <a:extLst>
              <a:ext uri="{FF2B5EF4-FFF2-40B4-BE49-F238E27FC236}">
                <a16:creationId xmlns:a16="http://schemas.microsoft.com/office/drawing/2014/main" id="{2D4D39D8-7056-4502-BB56-C7750A0E404A}"/>
              </a:ext>
            </a:extLst>
          </p:cNvPr>
          <p:cNvGraphicFramePr>
            <a:graphicFrameLocks noGrp="1"/>
          </p:cNvGraphicFramePr>
          <p:nvPr>
            <p:extLst>
              <p:ext uri="{D42A27DB-BD31-4B8C-83A1-F6EECF244321}">
                <p14:modId xmlns:p14="http://schemas.microsoft.com/office/powerpoint/2010/main" val="210379054"/>
              </p:ext>
            </p:extLst>
          </p:nvPr>
        </p:nvGraphicFramePr>
        <p:xfrm>
          <a:off x="920245" y="3602108"/>
          <a:ext cx="11094104" cy="3130804"/>
        </p:xfrm>
        <a:graphic>
          <a:graphicData uri="http://schemas.openxmlformats.org/drawingml/2006/table">
            <a:tbl>
              <a:tblPr>
                <a:tableStyleId>{BC89EF96-8CEA-46FF-86C4-4CE0E7609802}</a:tableStyleId>
              </a:tblPr>
              <a:tblGrid>
                <a:gridCol w="449943">
                  <a:extLst>
                    <a:ext uri="{9D8B030D-6E8A-4147-A177-3AD203B41FA5}">
                      <a16:colId xmlns:a16="http://schemas.microsoft.com/office/drawing/2014/main" val="323143010"/>
                    </a:ext>
                  </a:extLst>
                </a:gridCol>
                <a:gridCol w="2153158">
                  <a:extLst>
                    <a:ext uri="{9D8B030D-6E8A-4147-A177-3AD203B41FA5}">
                      <a16:colId xmlns:a16="http://schemas.microsoft.com/office/drawing/2014/main" val="704336119"/>
                    </a:ext>
                  </a:extLst>
                </a:gridCol>
                <a:gridCol w="2348670">
                  <a:extLst>
                    <a:ext uri="{9D8B030D-6E8A-4147-A177-3AD203B41FA5}">
                      <a16:colId xmlns:a16="http://schemas.microsoft.com/office/drawing/2014/main" val="677160305"/>
                    </a:ext>
                  </a:extLst>
                </a:gridCol>
                <a:gridCol w="3761626">
                  <a:extLst>
                    <a:ext uri="{9D8B030D-6E8A-4147-A177-3AD203B41FA5}">
                      <a16:colId xmlns:a16="http://schemas.microsoft.com/office/drawing/2014/main" val="513745206"/>
                    </a:ext>
                  </a:extLst>
                </a:gridCol>
                <a:gridCol w="2380707">
                  <a:extLst>
                    <a:ext uri="{9D8B030D-6E8A-4147-A177-3AD203B41FA5}">
                      <a16:colId xmlns:a16="http://schemas.microsoft.com/office/drawing/2014/main" val="3111057510"/>
                    </a:ext>
                  </a:extLst>
                </a:gridCol>
              </a:tblGrid>
              <a:tr h="541925">
                <a:tc>
                  <a:txBody>
                    <a:bodyPr/>
                    <a:lstStyle/>
                    <a:p>
                      <a:pPr algn="ctr">
                        <a:lnSpc>
                          <a:spcPct val="107000"/>
                        </a:lnSpc>
                      </a:pP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Sl.</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Bank Name</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December 2021 (%)</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Commitment</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March 2022 (%)</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005538669"/>
                  </a:ext>
                </a:extLst>
              </a:tr>
              <a:tr h="377298">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just">
                        <a:lnSpc>
                          <a:spcPct val="200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KMB</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200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0.17</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just">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Low CD ratio issue was taken up with the CEO of KMB Bank</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200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0</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4006800424"/>
                  </a:ext>
                </a:extLst>
              </a:tr>
              <a:tr h="634560">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2</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just">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Jana Small Finance Bank</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NIL</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just">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 Newly open Bank with one branch</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0</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3293760841"/>
                  </a:ext>
                </a:extLst>
              </a:tr>
              <a:tr h="772064">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3</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just">
                        <a:lnSpc>
                          <a:spcPct val="107000"/>
                        </a:lnSpc>
                      </a:pP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Esaf</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Small Finance Bank</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NIL</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just">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 Newly open Bank with one branch</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1.96</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945894866"/>
                  </a:ext>
                </a:extLst>
              </a:tr>
            </a:tbl>
          </a:graphicData>
        </a:graphic>
      </p:graphicFrame>
    </p:spTree>
    <p:extLst>
      <p:ext uri="{BB962C8B-B14F-4D97-AF65-F5344CB8AC3E}">
        <p14:creationId xmlns:p14="http://schemas.microsoft.com/office/powerpoint/2010/main" val="410868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7375F9A-2862-4EF6-9CFB-568F35F17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365125"/>
            <a:ext cx="13036194" cy="6931621"/>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4636918" y="880050"/>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13" name="Rectangle 12">
            <a:extLst>
              <a:ext uri="{FF2B5EF4-FFF2-40B4-BE49-F238E27FC236}">
                <a16:creationId xmlns:a16="http://schemas.microsoft.com/office/drawing/2014/main" id="{FA2B7DA0-E04F-4762-A0A9-95043653BF56}"/>
              </a:ext>
            </a:extLst>
          </p:cNvPr>
          <p:cNvSpPr/>
          <p:nvPr/>
        </p:nvSpPr>
        <p:spPr>
          <a:xfrm>
            <a:off x="635000" y="1879069"/>
            <a:ext cx="10922000" cy="1908215"/>
          </a:xfrm>
          <a:prstGeom prst="rect">
            <a:avLst/>
          </a:prstGeom>
        </p:spPr>
        <p:txBody>
          <a:bodyPr wrap="square">
            <a:spAutoFit/>
          </a:bodyPr>
          <a:lstStyle/>
          <a:p>
            <a:pPr algn="just">
              <a:spcAft>
                <a:spcPts val="0"/>
              </a:spcAft>
            </a:pPr>
            <a:r>
              <a:rPr lang="en-US" sz="2400" b="1" u="sng" kern="50" dirty="0">
                <a:latin typeface="Arial Narrow" panose="020B0606020202030204" pitchFamily="34" charset="0"/>
                <a:ea typeface="Lucida Sans Unicode" panose="020B0602030504020204" pitchFamily="34" charset="0"/>
                <a:cs typeface="Arial" panose="020B0604020202020204" pitchFamily="34" charset="0"/>
              </a:rPr>
              <a:t>Agenda 3. Review of Business Development and Credit Disbursement by Banks in FY2021-22:</a:t>
            </a:r>
          </a:p>
          <a:p>
            <a:pPr algn="just">
              <a:spcAft>
                <a:spcPts val="0"/>
              </a:spcAft>
            </a:pPr>
            <a:endParaRPr lang="en-US" b="1" u="sng" kern="50" dirty="0">
              <a:latin typeface="Arial Narrow" panose="020B0606020202030204" pitchFamily="34" charset="0"/>
              <a:ea typeface="Lucida Sans Unicode" panose="020B0602030504020204" pitchFamily="34" charset="0"/>
              <a:cs typeface="Arial" panose="020B0604020202020204" pitchFamily="34" charset="0"/>
            </a:endParaRPr>
          </a:p>
          <a:p>
            <a:pPr algn="just"/>
            <a:r>
              <a:rPr lang="en-US" kern="50" dirty="0">
                <a:latin typeface="Arial" panose="020B0604020202020204" pitchFamily="34" charset="0"/>
                <a:ea typeface="Lucida Sans Unicode" panose="020B0602030504020204" pitchFamily="34" charset="0"/>
                <a:cs typeface="Tahoma" panose="020B0604030504040204" pitchFamily="34" charset="0"/>
              </a:rPr>
              <a:t> </a:t>
            </a:r>
          </a:p>
          <a:p>
            <a:pPr algn="just"/>
            <a:endParaRPr lang="en-IN"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spcAft>
                <a:spcPts val="0"/>
              </a:spcAft>
            </a:pPr>
            <a:endParaRPr lang="en-IN" sz="1600" kern="50" dirty="0">
              <a:latin typeface="Calibri" panose="020F0502020204030204" pitchFamily="34" charset="0"/>
              <a:ea typeface="Lucida Sans Unicode" panose="020B060203050402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F69A8A45-6FDF-4E47-972A-1E9895CDC207}"/>
              </a:ext>
            </a:extLst>
          </p:cNvPr>
          <p:cNvGraphicFramePr>
            <a:graphicFrameLocks noGrp="1"/>
          </p:cNvGraphicFramePr>
          <p:nvPr>
            <p:extLst>
              <p:ext uri="{D42A27DB-BD31-4B8C-83A1-F6EECF244321}">
                <p14:modId xmlns:p14="http://schemas.microsoft.com/office/powerpoint/2010/main" val="2149764788"/>
              </p:ext>
            </p:extLst>
          </p:nvPr>
        </p:nvGraphicFramePr>
        <p:xfrm>
          <a:off x="701348" y="2875001"/>
          <a:ext cx="11094104" cy="3522157"/>
        </p:xfrm>
        <a:graphic>
          <a:graphicData uri="http://schemas.openxmlformats.org/drawingml/2006/table">
            <a:tbl>
              <a:tblPr>
                <a:tableStyleId>{BC89EF96-8CEA-46FF-86C4-4CE0E7609802}</a:tableStyleId>
              </a:tblPr>
              <a:tblGrid>
                <a:gridCol w="449943">
                  <a:extLst>
                    <a:ext uri="{9D8B030D-6E8A-4147-A177-3AD203B41FA5}">
                      <a16:colId xmlns:a16="http://schemas.microsoft.com/office/drawing/2014/main" val="323143010"/>
                    </a:ext>
                  </a:extLst>
                </a:gridCol>
                <a:gridCol w="2153158">
                  <a:extLst>
                    <a:ext uri="{9D8B030D-6E8A-4147-A177-3AD203B41FA5}">
                      <a16:colId xmlns:a16="http://schemas.microsoft.com/office/drawing/2014/main" val="704336119"/>
                    </a:ext>
                  </a:extLst>
                </a:gridCol>
                <a:gridCol w="2348670">
                  <a:extLst>
                    <a:ext uri="{9D8B030D-6E8A-4147-A177-3AD203B41FA5}">
                      <a16:colId xmlns:a16="http://schemas.microsoft.com/office/drawing/2014/main" val="677160305"/>
                    </a:ext>
                  </a:extLst>
                </a:gridCol>
                <a:gridCol w="3761626">
                  <a:extLst>
                    <a:ext uri="{9D8B030D-6E8A-4147-A177-3AD203B41FA5}">
                      <a16:colId xmlns:a16="http://schemas.microsoft.com/office/drawing/2014/main" val="513745206"/>
                    </a:ext>
                  </a:extLst>
                </a:gridCol>
                <a:gridCol w="2380707">
                  <a:extLst>
                    <a:ext uri="{9D8B030D-6E8A-4147-A177-3AD203B41FA5}">
                      <a16:colId xmlns:a16="http://schemas.microsoft.com/office/drawing/2014/main" val="3111057510"/>
                    </a:ext>
                  </a:extLst>
                </a:gridCol>
              </a:tblGrid>
              <a:tr h="377298">
                <a:tc>
                  <a:txBody>
                    <a:bodyPr/>
                    <a:lstStyle/>
                    <a:p>
                      <a:pPr algn="ctr">
                        <a:lnSpc>
                          <a:spcPct val="107000"/>
                        </a:lnSpc>
                      </a:pP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Sl.</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Bank Name</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December 2021 (%)</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Commitment</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March 2022 (%)</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005538669"/>
                  </a:ext>
                </a:extLst>
              </a:tr>
              <a:tr h="377298">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4</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just">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South Indian Bank</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7.07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just">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Submitted action taken Report and strategies to extend more loans particularly in PSA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4.50</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887427095"/>
                  </a:ext>
                </a:extLst>
              </a:tr>
              <a:tr h="377298">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just">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IDFC Bank</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4.68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-do-</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9.98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698729007"/>
                  </a:ext>
                </a:extLst>
              </a:tr>
              <a:tr h="377298">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6</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just">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NESFB</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18.37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-do-</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15.44</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3882735255"/>
                  </a:ext>
                </a:extLst>
              </a:tr>
              <a:tr h="377298">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just">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Union Bank</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18.84</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-do-</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17.58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1066450090"/>
                  </a:ext>
                </a:extLst>
              </a:tr>
              <a:tr h="377298">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just">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CBI</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30.58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-do-</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17.59</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extLst>
                  <a:ext uri="{0D108BD9-81ED-4DB2-BD59-A6C34878D82A}">
                    <a16:rowId xmlns:a16="http://schemas.microsoft.com/office/drawing/2014/main" val="2101495886"/>
                  </a:ext>
                </a:extLst>
              </a:tr>
            </a:tbl>
          </a:graphicData>
        </a:graphic>
      </p:graphicFrame>
    </p:spTree>
    <p:extLst>
      <p:ext uri="{BB962C8B-B14F-4D97-AF65-F5344CB8AC3E}">
        <p14:creationId xmlns:p14="http://schemas.microsoft.com/office/powerpoint/2010/main" val="3495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7375F9A-2862-4EF6-9CFB-568F35F17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21"/>
            <a:ext cx="13036194" cy="6931621"/>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5038134" y="365125"/>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13" name="Rectangle 12">
            <a:extLst>
              <a:ext uri="{FF2B5EF4-FFF2-40B4-BE49-F238E27FC236}">
                <a16:creationId xmlns:a16="http://schemas.microsoft.com/office/drawing/2014/main" id="{FA2B7DA0-E04F-4762-A0A9-95043653BF56}"/>
              </a:ext>
            </a:extLst>
          </p:cNvPr>
          <p:cNvSpPr/>
          <p:nvPr/>
        </p:nvSpPr>
        <p:spPr>
          <a:xfrm>
            <a:off x="863600" y="1164464"/>
            <a:ext cx="10160000" cy="830997"/>
          </a:xfrm>
          <a:prstGeom prst="rect">
            <a:avLst/>
          </a:prstGeom>
        </p:spPr>
        <p:txBody>
          <a:bodyPr wrap="square">
            <a:spAutoFit/>
          </a:bodyPr>
          <a:lstStyle/>
          <a:p>
            <a:pPr algn="just">
              <a:spcAft>
                <a:spcPts val="0"/>
              </a:spcAft>
            </a:pPr>
            <a:r>
              <a:rPr lang="en-US" sz="2400" b="1" u="sng" kern="50" dirty="0">
                <a:latin typeface="Arial Narrow" panose="020B0606020202030204" pitchFamily="34" charset="0"/>
                <a:ea typeface="Lucida Sans Unicode" panose="020B0602030504020204" pitchFamily="34" charset="0"/>
                <a:cs typeface="Arial" panose="020B0604020202020204" pitchFamily="34" charset="0"/>
              </a:rPr>
              <a:t>Agenda 3. Review of Business Development and Credit Disbursement by Banks in FY2021-22:</a:t>
            </a:r>
            <a:endParaRPr lang="en-IN" sz="2400" kern="50" dirty="0">
              <a:latin typeface="Calibri" panose="020F0502020204030204" pitchFamily="34" charset="0"/>
              <a:ea typeface="Lucida Sans Unicode" panose="020B060203050402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00239D2-5DEE-4BDF-B280-613A83F5DBC9}"/>
              </a:ext>
            </a:extLst>
          </p:cNvPr>
          <p:cNvSpPr txBox="1"/>
          <p:nvPr/>
        </p:nvSpPr>
        <p:spPr>
          <a:xfrm>
            <a:off x="756810" y="2570405"/>
            <a:ext cx="10266790" cy="3323987"/>
          </a:xfrm>
          <a:prstGeom prst="rect">
            <a:avLst/>
          </a:prstGeom>
          <a:noFill/>
        </p:spPr>
        <p:txBody>
          <a:bodyPr wrap="square">
            <a:spAutoFit/>
          </a:bodyPr>
          <a:lstStyle/>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CD Ratio-Review of District with less than 40% and Working of Special Sub-Committee of DCC</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There are Six districts (East </a:t>
            </a: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Jaintia</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East Khasi, South West Khasi, West </a:t>
            </a: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Jaintia</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West Khasi Hills and South Garo Hills) with C.D. Ratio below </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40%</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as on </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31</a:t>
            </a:r>
            <a:r>
              <a:rPr lang="en-US" sz="2400" b="1" kern="50" baseline="30000" dirty="0">
                <a:effectLst/>
                <a:latin typeface="Arial Narrow" panose="020B0606020202030204" pitchFamily="34" charset="0"/>
                <a:ea typeface="Lucida Sans Unicode" panose="020B0602030504020204" pitchFamily="34" charset="0"/>
                <a:cs typeface="Arial" panose="020B0604020202020204" pitchFamily="34" charset="0"/>
              </a:rPr>
              <a:t>st</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 March 2022</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District with less than 40% have confirmed having conducted Special Sub-committee meetings to improve the district CD ratio.  (Details in Page-132)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165978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7375F9A-2862-4EF6-9CFB-568F35F17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97" y="365125"/>
            <a:ext cx="13036194" cy="6931621"/>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4356847" y="994426"/>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13" name="Rectangle 12">
            <a:extLst>
              <a:ext uri="{FF2B5EF4-FFF2-40B4-BE49-F238E27FC236}">
                <a16:creationId xmlns:a16="http://schemas.microsoft.com/office/drawing/2014/main" id="{FA2B7DA0-E04F-4762-A0A9-95043653BF56}"/>
              </a:ext>
            </a:extLst>
          </p:cNvPr>
          <p:cNvSpPr/>
          <p:nvPr/>
        </p:nvSpPr>
        <p:spPr>
          <a:xfrm>
            <a:off x="679576" y="1657252"/>
            <a:ext cx="10160000" cy="1261884"/>
          </a:xfrm>
          <a:prstGeom prst="rect">
            <a:avLst/>
          </a:prstGeom>
        </p:spPr>
        <p:txBody>
          <a:bodyPr wrap="square">
            <a:spAutoFit/>
          </a:bodyPr>
          <a:lstStyle/>
          <a:p>
            <a:pPr algn="just">
              <a:spcAft>
                <a:spcPts val="0"/>
              </a:spcAft>
            </a:pPr>
            <a:r>
              <a:rPr lang="en-US" sz="2800" b="1" u="sng" kern="50" dirty="0">
                <a:latin typeface="Arial Narrow" panose="020B0606020202030204" pitchFamily="34" charset="0"/>
                <a:ea typeface="Lucida Sans Unicode" panose="020B0602030504020204" pitchFamily="34" charset="0"/>
                <a:cs typeface="Arial" panose="020B0604020202020204" pitchFamily="34" charset="0"/>
              </a:rPr>
              <a:t>Agenda 3. Review of Business Development and Credit Disbursement by Banks in FY2021-22:</a:t>
            </a:r>
            <a:endParaRPr lang="en-IN" sz="2800" kern="50" dirty="0">
              <a:latin typeface="Calibri" panose="020F0502020204030204" pitchFamily="34" charset="0"/>
              <a:ea typeface="Lucida Sans Unicode" panose="020B0602030504020204" pitchFamily="34" charset="0"/>
              <a:cs typeface="Tahoma" panose="020B0604030504040204" pitchFamily="34" charset="0"/>
            </a:endParaRPr>
          </a:p>
          <a:p>
            <a:pPr algn="just">
              <a:spcAft>
                <a:spcPts val="0"/>
              </a:spcAft>
            </a:pPr>
            <a:r>
              <a:rPr lang="en-US" sz="2000" kern="50" dirty="0">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latin typeface="Calibri" panose="020F0502020204030204" pitchFamily="34" charset="0"/>
              <a:ea typeface="Lucida Sans Unicode" panose="020B060203050402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00239D2-5DEE-4BDF-B280-613A83F5DBC9}"/>
              </a:ext>
            </a:extLst>
          </p:cNvPr>
          <p:cNvSpPr txBox="1"/>
          <p:nvPr/>
        </p:nvSpPr>
        <p:spPr>
          <a:xfrm>
            <a:off x="679576" y="2830331"/>
            <a:ext cx="10266790" cy="3231654"/>
          </a:xfrm>
          <a:prstGeom prst="rect">
            <a:avLst/>
          </a:prstGeom>
          <a:noFill/>
        </p:spPr>
        <p:txBody>
          <a:bodyPr wrap="square">
            <a:spAutoFit/>
          </a:bodyPr>
          <a:lstStyle/>
          <a:p>
            <a:pPr algn="just"/>
            <a:r>
              <a:rPr lang="en-US" sz="2400" dirty="0">
                <a:effectLst/>
                <a:latin typeface="Arial Narrow" panose="020B0606020202030204" pitchFamily="34" charset="0"/>
                <a:ea typeface="Times New Roman" panose="02020603050405020304" pitchFamily="18" charset="0"/>
                <a:cs typeface="Arial" panose="020B0604020202020204" pitchFamily="34" charset="0"/>
              </a:rPr>
              <a:t>The total Priority Sector Advances is at </a:t>
            </a:r>
            <a:r>
              <a:rPr lang="en-US" sz="2400" b="1" dirty="0">
                <a:effectLst/>
                <a:latin typeface="Arial" panose="020B0604020202020204" pitchFamily="34" charset="0"/>
                <a:ea typeface="Gungsuh" panose="02030600000101010101" pitchFamily="18" charset="-127"/>
              </a:rPr>
              <a:t>₹</a:t>
            </a:r>
            <a:r>
              <a:rPr lang="en-US" sz="2400" b="1" dirty="0">
                <a:effectLst/>
                <a:latin typeface="Arial Narrow" panose="020B0606020202030204" pitchFamily="34" charset="0"/>
                <a:ea typeface="Gungsuh" panose="02030600000101010101" pitchFamily="18" charset="-127"/>
                <a:cs typeface="Arial" panose="020B0604020202020204" pitchFamily="34" charset="0"/>
              </a:rPr>
              <a:t>.6354.28</a:t>
            </a:r>
            <a:r>
              <a:rPr lang="en-US" sz="2400" b="1" dirty="0">
                <a:solidFill>
                  <a:srgbClr val="000000"/>
                </a:solidFill>
                <a:effectLst/>
                <a:latin typeface="Calibri" panose="020F0502020204030204" pitchFamily="34" charset="0"/>
                <a:ea typeface="Times New Roman" panose="02020603050405020304" pitchFamily="18" charset="0"/>
              </a:rPr>
              <a:t> </a:t>
            </a: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Crores against the total Advance of </a:t>
            </a:r>
            <a:r>
              <a:rPr lang="en-US" sz="2400" dirty="0">
                <a:effectLst/>
                <a:latin typeface="Arial" panose="020B0604020202020204" pitchFamily="34" charset="0"/>
                <a:ea typeface="Gungsuh" panose="02030600000101010101" pitchFamily="18" charset="-127"/>
              </a:rPr>
              <a:t>₹</a:t>
            </a:r>
            <a:r>
              <a:rPr lang="en-US" sz="2400" dirty="0">
                <a:effectLst/>
                <a:latin typeface="Arial Narrow" panose="020B0606020202030204" pitchFamily="34" charset="0"/>
                <a:ea typeface="Gungsuh" panose="02030600000101010101" pitchFamily="18" charset="-127"/>
                <a:cs typeface="Arial" panose="020B0604020202020204" pitchFamily="34" charset="0"/>
              </a:rPr>
              <a:t>.</a:t>
            </a:r>
            <a:r>
              <a:rPr lang="en-US" sz="2400" b="1" dirty="0">
                <a:effectLst/>
                <a:latin typeface="Arial Narrow" panose="020B0606020202030204" pitchFamily="34" charset="0"/>
                <a:ea typeface="Gungsuh" panose="02030600000101010101" pitchFamily="18" charset="-127"/>
                <a:cs typeface="Arial" panose="020B0604020202020204" pitchFamily="34" charset="0"/>
              </a:rPr>
              <a:t>14347.95</a:t>
            </a:r>
            <a:r>
              <a:rPr lang="en-US" sz="2400" dirty="0">
                <a:solidFill>
                  <a:srgbClr val="000000"/>
                </a:solidFill>
                <a:effectLst/>
                <a:latin typeface="Calibri" panose="020F0502020204030204" pitchFamily="34" charset="0"/>
                <a:ea typeface="Times New Roman" panose="02020603050405020304" pitchFamily="18" charset="0"/>
              </a:rPr>
              <a:t> </a:t>
            </a: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Crores constitutes </a:t>
            </a: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44.29%</a:t>
            </a: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during the quarter</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and is well above the benchmark of </a:t>
            </a:r>
            <a:r>
              <a:rPr lang="en-US" sz="2400" b="1" dirty="0">
                <a:effectLst/>
                <a:latin typeface="Arial Narrow" panose="020B0606020202030204" pitchFamily="34" charset="0"/>
                <a:ea typeface="Times New Roman" panose="02020603050405020304" pitchFamily="18" charset="0"/>
                <a:cs typeface="Arial" panose="020B0604020202020204" pitchFamily="34" charset="0"/>
              </a:rPr>
              <a:t>40%</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set by RBI. Bank wise position given in </a:t>
            </a:r>
            <a:r>
              <a:rPr lang="en-US" sz="2400" b="1" dirty="0">
                <a:effectLst/>
                <a:latin typeface="Arial Narrow" panose="020B0606020202030204" pitchFamily="34" charset="0"/>
                <a:ea typeface="Times New Roman" panose="02020603050405020304" pitchFamily="18" charset="0"/>
                <a:cs typeface="Arial" panose="020B0604020202020204" pitchFamily="34" charset="0"/>
              </a:rPr>
              <a:t>page no 17-18</a:t>
            </a:r>
            <a:endParaRPr lang="en-IN" sz="2400" dirty="0">
              <a:effectLst/>
              <a:latin typeface="Times New Roman" panose="02020603050405020304" pitchFamily="18" charset="0"/>
              <a:ea typeface="Times New Roman" panose="02020603050405020304" pitchFamily="18"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dirty="0">
                <a:effectLst/>
                <a:latin typeface="Arial Narrow" panose="020B0606020202030204" pitchFamily="34" charset="0"/>
                <a:ea typeface="Times New Roman" panose="02020603050405020304" pitchFamily="18" charset="0"/>
                <a:cs typeface="Arial" panose="020B0604020202020204" pitchFamily="34" charset="0"/>
              </a:rPr>
              <a:t>Agriculture outstanding advances as on March 2022 is </a:t>
            </a:r>
            <a:r>
              <a:rPr lang="en-US" sz="2400" b="1" dirty="0">
                <a:effectLst/>
                <a:latin typeface="Arial" panose="020B0604020202020204" pitchFamily="34" charset="0"/>
                <a:ea typeface="Times New Roman" panose="02020603050405020304" pitchFamily="18" charset="0"/>
              </a:rPr>
              <a:t>₹</a:t>
            </a:r>
            <a:r>
              <a:rPr lang="en-US" sz="2400" b="1" dirty="0">
                <a:effectLst/>
                <a:latin typeface="Arial Narrow" panose="020B0606020202030204" pitchFamily="34" charset="0"/>
                <a:ea typeface="Times New Roman" panose="02020603050405020304" pitchFamily="18" charset="0"/>
                <a:cs typeface="Arial" panose="020B0604020202020204" pitchFamily="34" charset="0"/>
              </a:rPr>
              <a:t>.2925.30</a:t>
            </a: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Crores</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against the total advance of </a:t>
            </a:r>
            <a:r>
              <a:rPr lang="en-US" sz="2400" dirty="0">
                <a:effectLst/>
                <a:latin typeface="Arial" panose="020B0604020202020204" pitchFamily="34" charset="0"/>
                <a:ea typeface="Gungsuh" panose="02030600000101010101" pitchFamily="18" charset="-127"/>
              </a:rPr>
              <a:t>₹</a:t>
            </a:r>
            <a:r>
              <a:rPr lang="en-US" sz="2400" dirty="0">
                <a:effectLst/>
                <a:latin typeface="Arial Narrow" panose="020B0606020202030204" pitchFamily="34" charset="0"/>
                <a:ea typeface="Gungsuh" panose="02030600000101010101" pitchFamily="18" charset="-127"/>
                <a:cs typeface="Arial" panose="020B0604020202020204" pitchFamily="34" charset="0"/>
              </a:rPr>
              <a:t>.14347.49</a:t>
            </a:r>
            <a:r>
              <a:rPr lang="en-US" sz="2400" dirty="0">
                <a:solidFill>
                  <a:srgbClr val="000000"/>
                </a:solidFill>
                <a:effectLst/>
                <a:latin typeface="Calibri" panose="020F0502020204030204" pitchFamily="34" charset="0"/>
                <a:ea typeface="Times New Roman" panose="02020603050405020304" pitchFamily="18" charset="0"/>
              </a:rPr>
              <a:t> </a:t>
            </a:r>
            <a:r>
              <a:rPr lang="en-US"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Crores</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which is 20.38% of total advances against the benchmark of </a:t>
            </a:r>
            <a:r>
              <a:rPr lang="en-US" sz="2400" b="1" dirty="0">
                <a:effectLst/>
                <a:latin typeface="Arial Narrow" panose="020B0606020202030204" pitchFamily="34" charset="0"/>
                <a:ea typeface="Times New Roman" panose="02020603050405020304" pitchFamily="18" charset="0"/>
                <a:cs typeface="Arial" panose="020B0604020202020204" pitchFamily="34" charset="0"/>
              </a:rPr>
              <a:t>18%</a:t>
            </a:r>
            <a:r>
              <a:rPr lang="en-US" sz="2400" dirty="0">
                <a:effectLst/>
                <a:latin typeface="Arial Narrow" panose="020B0606020202030204" pitchFamily="34" charset="0"/>
                <a:ea typeface="Times New Roman" panose="02020603050405020304" pitchFamily="18" charset="0"/>
                <a:cs typeface="Arial" panose="020B0604020202020204" pitchFamily="34" charset="0"/>
              </a:rPr>
              <a:t>. Bank wise details furnished in </a:t>
            </a:r>
            <a:r>
              <a:rPr lang="en-US" sz="2400" b="1" dirty="0">
                <a:effectLst/>
                <a:latin typeface="Arial Narrow" panose="020B0606020202030204" pitchFamily="34" charset="0"/>
                <a:ea typeface="Times New Roman" panose="02020603050405020304" pitchFamily="18" charset="0"/>
                <a:cs typeface="Arial" panose="020B0604020202020204" pitchFamily="34" charset="0"/>
              </a:rPr>
              <a:t>page No.21.</a:t>
            </a:r>
            <a:r>
              <a:rPr lang="en-US" sz="2400" b="1" dirty="0">
                <a:effectLst/>
                <a:latin typeface="Arial Narrow" panose="020B0606020202030204" pitchFamily="34" charset="0"/>
                <a:ea typeface="Times New Roman" panose="02020603050405020304" pitchFamily="18" charset="0"/>
              </a:rPr>
              <a:t>                  </a:t>
            </a:r>
            <a:endParaRPr lang="en-IN" sz="2400" dirty="0">
              <a:effectLst/>
              <a:latin typeface="Times New Roman" panose="02020603050405020304" pitchFamily="18" charset="0"/>
              <a:ea typeface="Times New Roman" panose="02020603050405020304" pitchFamily="18" charset="0"/>
            </a:endParaRPr>
          </a:p>
          <a:p>
            <a:pPr algn="just"/>
            <a:r>
              <a:rPr lang="en-US" sz="1800" b="1" kern="50" dirty="0">
                <a:effectLst/>
                <a:latin typeface="Arial Narrow" panose="020B0606020202030204" pitchFamily="34" charset="0"/>
                <a:ea typeface="Gungsuh" panose="02030600000101010101" pitchFamily="18" charset="-127"/>
                <a:cs typeface="Arial" panose="020B0604020202020204" pitchFamily="34" charset="0"/>
              </a:rPr>
              <a:t> </a:t>
            </a:r>
            <a:endParaRPr lang="en-IN" sz="1800" dirty="0">
              <a:effectLst/>
              <a:latin typeface="Times New Roman" panose="02020603050405020304" pitchFamily="18" charset="0"/>
              <a:ea typeface="Times New Roman" panose="02020603050405020304" pitchFamily="18" charset="0"/>
            </a:endParaRPr>
          </a:p>
          <a:p>
            <a:pPr algn="just"/>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4119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7375F9A-2862-4EF6-9CFB-568F35F17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97" y="365125"/>
            <a:ext cx="13036194" cy="6931621"/>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4268871" y="871055"/>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13" name="Rectangle 12">
            <a:extLst>
              <a:ext uri="{FF2B5EF4-FFF2-40B4-BE49-F238E27FC236}">
                <a16:creationId xmlns:a16="http://schemas.microsoft.com/office/drawing/2014/main" id="{FA2B7DA0-E04F-4762-A0A9-95043653BF56}"/>
              </a:ext>
            </a:extLst>
          </p:cNvPr>
          <p:cNvSpPr/>
          <p:nvPr/>
        </p:nvSpPr>
        <p:spPr>
          <a:xfrm>
            <a:off x="198980" y="1502392"/>
            <a:ext cx="10675257" cy="769441"/>
          </a:xfrm>
          <a:prstGeom prst="rect">
            <a:avLst/>
          </a:prstGeom>
        </p:spPr>
        <p:txBody>
          <a:bodyPr wrap="square">
            <a:spAutoFit/>
          </a:bodyPr>
          <a:lstStyle/>
          <a:p>
            <a:pPr algn="just">
              <a:spcAft>
                <a:spcPts val="0"/>
              </a:spcAft>
            </a:pPr>
            <a:r>
              <a:rPr lang="en-US" sz="2000" b="1" u="sng" kern="50" dirty="0">
                <a:latin typeface="Arial Narrow" panose="020B0606020202030204" pitchFamily="34" charset="0"/>
                <a:ea typeface="Lucida Sans Unicode" panose="020B0602030504020204" pitchFamily="34" charset="0"/>
                <a:cs typeface="Arial" panose="020B0604020202020204" pitchFamily="34" charset="0"/>
              </a:rPr>
              <a:t>Agenda 3. </a:t>
            </a:r>
            <a:r>
              <a:rPr lang="en-US" sz="2400" b="1" u="sng" kern="50" dirty="0">
                <a:latin typeface="Arial Narrow" panose="020B0606020202030204" pitchFamily="34" charset="0"/>
                <a:ea typeface="Lucida Sans Unicode" panose="020B0602030504020204" pitchFamily="34" charset="0"/>
                <a:cs typeface="Arial" panose="020B0604020202020204" pitchFamily="34" charset="0"/>
              </a:rPr>
              <a:t>Review</a:t>
            </a:r>
            <a:r>
              <a:rPr lang="en-US" sz="2000" b="1" u="sng" kern="50" dirty="0">
                <a:latin typeface="Arial Narrow" panose="020B0606020202030204" pitchFamily="34" charset="0"/>
                <a:ea typeface="Lucida Sans Unicode" panose="020B0602030504020204" pitchFamily="34" charset="0"/>
                <a:cs typeface="Arial" panose="020B0604020202020204" pitchFamily="34" charset="0"/>
              </a:rPr>
              <a:t> of Business Development and Credit Disbursement by Banks in FY2021-22:</a:t>
            </a:r>
            <a:endParaRPr lang="en-IN" sz="2000" kern="50" dirty="0">
              <a:latin typeface="Calibri" panose="020F0502020204030204" pitchFamily="34" charset="0"/>
              <a:ea typeface="Lucida Sans Unicode" panose="020B0602030504020204" pitchFamily="34" charset="0"/>
              <a:cs typeface="Tahoma" panose="020B0604030504040204" pitchFamily="34" charset="0"/>
            </a:endParaRPr>
          </a:p>
          <a:p>
            <a:pPr algn="just">
              <a:spcAft>
                <a:spcPts val="0"/>
              </a:spcAft>
            </a:pPr>
            <a:r>
              <a:rPr lang="en-US" sz="2000" kern="50" dirty="0">
                <a:latin typeface="Arial" panose="020B0604020202020204" pitchFamily="34" charset="0"/>
                <a:ea typeface="Lucida Sans Unicode" panose="020B0602030504020204" pitchFamily="34" charset="0"/>
                <a:cs typeface="Tahoma" panose="020B0604030504040204" pitchFamily="34" charset="0"/>
              </a:rPr>
              <a:t> </a:t>
            </a:r>
            <a:endParaRPr lang="en-IN" sz="2000" kern="50" dirty="0">
              <a:latin typeface="Calibri" panose="020F0502020204030204" pitchFamily="34" charset="0"/>
              <a:ea typeface="Lucida Sans Unicode" panose="020B060203050402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83140E6F-C997-4A7B-9729-F849582207A2}"/>
              </a:ext>
            </a:extLst>
          </p:cNvPr>
          <p:cNvSpPr/>
          <p:nvPr/>
        </p:nvSpPr>
        <p:spPr>
          <a:xfrm>
            <a:off x="341977" y="2474303"/>
            <a:ext cx="9624154" cy="461665"/>
          </a:xfrm>
          <a:prstGeom prst="rect">
            <a:avLst/>
          </a:prstGeom>
        </p:spPr>
        <p:txBody>
          <a:bodyPr wrap="square">
            <a:spAutoFit/>
          </a:bodyPr>
          <a:lstStyle/>
          <a:p>
            <a:r>
              <a:rPr lang="en-US" sz="2400" b="1" kern="50" dirty="0">
                <a:latin typeface="Arial Narrow" panose="020B0606020202030204" pitchFamily="34" charset="0"/>
                <a:ea typeface="Gungsuh" panose="02030600000101010101" pitchFamily="18" charset="-127"/>
                <a:cs typeface="Arial" panose="020B0604020202020204" pitchFamily="34" charset="0"/>
              </a:rPr>
              <a:t>The Priority Sector Sub-Segment wise outstanding as on 31.03.2022</a:t>
            </a:r>
            <a:endParaRPr lang="en-IN" sz="2400" dirty="0"/>
          </a:p>
        </p:txBody>
      </p:sp>
      <p:graphicFrame>
        <p:nvGraphicFramePr>
          <p:cNvPr id="5" name="Table 4">
            <a:extLst>
              <a:ext uri="{FF2B5EF4-FFF2-40B4-BE49-F238E27FC236}">
                <a16:creationId xmlns:a16="http://schemas.microsoft.com/office/drawing/2014/main" id="{FB1E7283-578B-4806-94B0-2D3A9A680D9E}"/>
              </a:ext>
            </a:extLst>
          </p:cNvPr>
          <p:cNvGraphicFramePr>
            <a:graphicFrameLocks noGrp="1"/>
          </p:cNvGraphicFramePr>
          <p:nvPr>
            <p:extLst>
              <p:ext uri="{D42A27DB-BD31-4B8C-83A1-F6EECF244321}">
                <p14:modId xmlns:p14="http://schemas.microsoft.com/office/powerpoint/2010/main" val="2840646777"/>
              </p:ext>
            </p:extLst>
          </p:nvPr>
        </p:nvGraphicFramePr>
        <p:xfrm>
          <a:off x="724532" y="3830935"/>
          <a:ext cx="9508038" cy="2137293"/>
        </p:xfrm>
        <a:graphic>
          <a:graphicData uri="http://schemas.openxmlformats.org/drawingml/2006/table">
            <a:tbl>
              <a:tblPr>
                <a:tableStyleId>{BDBED569-4797-4DF1-A0F4-6AAB3CD982D8}</a:tableStyleId>
              </a:tblPr>
              <a:tblGrid>
                <a:gridCol w="2291965">
                  <a:extLst>
                    <a:ext uri="{9D8B030D-6E8A-4147-A177-3AD203B41FA5}">
                      <a16:colId xmlns:a16="http://schemas.microsoft.com/office/drawing/2014/main" val="2058872235"/>
                    </a:ext>
                  </a:extLst>
                </a:gridCol>
                <a:gridCol w="3663950">
                  <a:extLst>
                    <a:ext uri="{9D8B030D-6E8A-4147-A177-3AD203B41FA5}">
                      <a16:colId xmlns:a16="http://schemas.microsoft.com/office/drawing/2014/main" val="656223486"/>
                    </a:ext>
                  </a:extLst>
                </a:gridCol>
                <a:gridCol w="3552123">
                  <a:extLst>
                    <a:ext uri="{9D8B030D-6E8A-4147-A177-3AD203B41FA5}">
                      <a16:colId xmlns:a16="http://schemas.microsoft.com/office/drawing/2014/main" val="1818544296"/>
                    </a:ext>
                  </a:extLst>
                </a:gridCol>
              </a:tblGrid>
              <a:tr h="571889">
                <a:tc>
                  <a:txBody>
                    <a:bodyPr/>
                    <a:lstStyle/>
                    <a:p>
                      <a:pPr algn="ctr">
                        <a:lnSpc>
                          <a:spcPct val="107000"/>
                        </a:lnSpc>
                      </a:pP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Sub-Segment</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dirty="0">
                          <a:effectLst/>
                          <a:latin typeface="Arial Narrow" panose="020B0606020202030204" pitchFamily="34" charset="0"/>
                          <a:ea typeface="Gungsuh" panose="02030600000101010101" pitchFamily="18" charset="-127"/>
                          <a:cs typeface="Arial" panose="020B0604020202020204" pitchFamily="34" charset="0"/>
                        </a:rPr>
                        <a:t>Outstanding as on 31.03.2022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Gungsuh" panose="02030600000101010101" pitchFamily="18" charset="-127"/>
                          <a:cs typeface="Arial" panose="020B0604020202020204" pitchFamily="34" charset="0"/>
                        </a:rPr>
                        <a:t>% against Total Advance</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172428506"/>
                  </a:ext>
                </a:extLst>
              </a:tr>
              <a:tr h="278492">
                <a:tc>
                  <a:txBody>
                    <a:bodyPr/>
                    <a:lstStyle/>
                    <a:p>
                      <a:pPr>
                        <a:lnSpc>
                          <a:spcPct val="107000"/>
                        </a:lnSpc>
                      </a:pPr>
                      <a:r>
                        <a:rPr lang="en-US" sz="2400" b="1" kern="50">
                          <a:effectLst/>
                          <a:latin typeface="Arial Narrow" panose="020B0606020202030204" pitchFamily="34" charset="0"/>
                          <a:ea typeface="Gungsuh" panose="02030600000101010101" pitchFamily="18" charset="-127"/>
                          <a:cs typeface="Arial" panose="020B0604020202020204" pitchFamily="34" charset="0"/>
                        </a:rPr>
                        <a:t>Agriculture</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Gungsuh" panose="02030600000101010101" pitchFamily="18" charset="-127"/>
                          <a:cs typeface="Arial" panose="020B0604020202020204" pitchFamily="34" charset="0"/>
                        </a:rPr>
                        <a:t>2925.31</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Gungsuh" panose="02030600000101010101" pitchFamily="18" charset="-127"/>
                          <a:cs typeface="Arial" panose="020B0604020202020204" pitchFamily="34" charset="0"/>
                        </a:rPr>
                        <a:t>20.38%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55125647"/>
                  </a:ext>
                </a:extLst>
              </a:tr>
              <a:tr h="278492">
                <a:tc>
                  <a:txBody>
                    <a:bodyPr/>
                    <a:lstStyle/>
                    <a:p>
                      <a:pPr>
                        <a:lnSpc>
                          <a:spcPct val="107000"/>
                        </a:lnSpc>
                      </a:pPr>
                      <a:r>
                        <a:rPr lang="en-US" sz="2400" b="1" kern="50" dirty="0">
                          <a:effectLst/>
                          <a:latin typeface="Arial Narrow" panose="020B0606020202030204" pitchFamily="34" charset="0"/>
                          <a:ea typeface="Gungsuh" panose="02030600000101010101" pitchFamily="18" charset="-127"/>
                          <a:cs typeface="Arial" panose="020B0604020202020204" pitchFamily="34" charset="0"/>
                        </a:rPr>
                        <a:t>MSME</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2589.07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Gungsuh" panose="02030600000101010101" pitchFamily="18" charset="-127"/>
                          <a:cs typeface="Arial" panose="020B0604020202020204" pitchFamily="34" charset="0"/>
                        </a:rPr>
                        <a:t>18.05%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147022005"/>
                  </a:ext>
                </a:extLst>
              </a:tr>
              <a:tr h="278492">
                <a:tc>
                  <a:txBody>
                    <a:bodyPr/>
                    <a:lstStyle/>
                    <a:p>
                      <a:pPr>
                        <a:lnSpc>
                          <a:spcPct val="107000"/>
                        </a:lnSpc>
                      </a:pPr>
                      <a:r>
                        <a:rPr lang="en-US" sz="2400" b="1" kern="50">
                          <a:effectLst/>
                          <a:latin typeface="Arial Narrow" panose="020B0606020202030204" pitchFamily="34" charset="0"/>
                          <a:ea typeface="Gungsuh" panose="02030600000101010101" pitchFamily="18" charset="-127"/>
                          <a:cs typeface="Arial" panose="020B0604020202020204" pitchFamily="34" charset="0"/>
                        </a:rPr>
                        <a:t>Other PS</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Gungsuh" panose="02030600000101010101" pitchFamily="18" charset="-127"/>
                          <a:cs typeface="Arial" panose="020B0604020202020204" pitchFamily="34" charset="0"/>
                        </a:rPr>
                        <a:t>839.91</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5.85%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122125549"/>
                  </a:ext>
                </a:extLst>
              </a:tr>
              <a:tr h="278492">
                <a:tc>
                  <a:txBody>
                    <a:bodyPr/>
                    <a:lstStyle/>
                    <a:p>
                      <a:pPr>
                        <a:lnSpc>
                          <a:spcPct val="107000"/>
                        </a:lnSpc>
                      </a:pPr>
                      <a:r>
                        <a:rPr lang="en-US" sz="2400" b="1" kern="50" dirty="0">
                          <a:effectLst/>
                          <a:latin typeface="Arial Narrow" panose="020B0606020202030204" pitchFamily="34" charset="0"/>
                          <a:ea typeface="Gungsuh" panose="02030600000101010101" pitchFamily="18" charset="-127"/>
                          <a:cs typeface="Arial" panose="020B0604020202020204" pitchFamily="34" charset="0"/>
                        </a:rPr>
                        <a:t>TOTAL</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Gungsuh" panose="02030600000101010101" pitchFamily="18" charset="-127"/>
                          <a:cs typeface="Arial" panose="020B0604020202020204" pitchFamily="34" charset="0"/>
                        </a:rPr>
                        <a:t>6354.29</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44.29%</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684437415"/>
                  </a:ext>
                </a:extLst>
              </a:tr>
            </a:tbl>
          </a:graphicData>
        </a:graphic>
      </p:graphicFrame>
      <p:sp>
        <p:nvSpPr>
          <p:cNvPr id="6" name="Rectangle 1">
            <a:extLst>
              <a:ext uri="{FF2B5EF4-FFF2-40B4-BE49-F238E27FC236}">
                <a16:creationId xmlns:a16="http://schemas.microsoft.com/office/drawing/2014/main" id="{6E715131-307C-4643-97C8-3D7D1DB85EAB}"/>
              </a:ext>
            </a:extLst>
          </p:cNvPr>
          <p:cNvSpPr>
            <a:spLocks noChangeArrowheads="1"/>
          </p:cNvSpPr>
          <p:nvPr/>
        </p:nvSpPr>
        <p:spPr bwMode="auto">
          <a:xfrm>
            <a:off x="2413627" y="3138438"/>
            <a:ext cx="748634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Narrow" panose="020B0606020202030204" pitchFamily="34" charset="0"/>
                <a:ea typeface="Lucida Sans Unicode" panose="020B0602030504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Narrow" panose="020B0606020202030204" pitchFamily="34" charset="0"/>
                <a:ea typeface="Lucida Sans Unicode" panose="020B0602030504020204" pitchFamily="34" charset="0"/>
                <a:cs typeface="Arial" panose="020B0604020202020204" pitchFamily="34" charset="0"/>
              </a:rPr>
              <a:t>(Amt. in Crores)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8445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27375F9A-2862-4EF6-9CFB-568F35F17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32" y="365125"/>
            <a:ext cx="13036194" cy="6931621"/>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4855809" y="740127"/>
            <a:ext cx="7835153" cy="4840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13" name="Rectangle 12">
            <a:extLst>
              <a:ext uri="{FF2B5EF4-FFF2-40B4-BE49-F238E27FC236}">
                <a16:creationId xmlns:a16="http://schemas.microsoft.com/office/drawing/2014/main" id="{FA2B7DA0-E04F-4762-A0A9-95043653BF56}"/>
              </a:ext>
            </a:extLst>
          </p:cNvPr>
          <p:cNvSpPr/>
          <p:nvPr/>
        </p:nvSpPr>
        <p:spPr>
          <a:xfrm>
            <a:off x="645885" y="1224221"/>
            <a:ext cx="11400971" cy="1692771"/>
          </a:xfrm>
          <a:prstGeom prst="rect">
            <a:avLst/>
          </a:prstGeom>
        </p:spPr>
        <p:txBody>
          <a:bodyPr wrap="square">
            <a:spAutoFit/>
          </a:bodyPr>
          <a:lstStyle/>
          <a:p>
            <a:pPr algn="just">
              <a:spcAft>
                <a:spcPts val="0"/>
              </a:spcAft>
            </a:pPr>
            <a:r>
              <a:rPr lang="en-US" sz="2400" b="1" u="sng" kern="50" dirty="0">
                <a:latin typeface="Arial Narrow" panose="020B0606020202030204" pitchFamily="34" charset="0"/>
                <a:ea typeface="Lucida Sans Unicode" panose="020B0602030504020204" pitchFamily="34" charset="0"/>
                <a:cs typeface="Arial" panose="020B0604020202020204" pitchFamily="34" charset="0"/>
              </a:rPr>
              <a:t>Agenda 3. Review of Business Development and Credit Disbursement by Banks in FY2021-22:</a:t>
            </a:r>
            <a:endParaRPr lang="en-IN" sz="2400" kern="50" dirty="0">
              <a:latin typeface="Calibri" panose="020F0502020204030204" pitchFamily="34" charset="0"/>
              <a:ea typeface="Lucida Sans Unicode" panose="020B0602030504020204" pitchFamily="34" charset="0"/>
              <a:cs typeface="Tahoma" panose="020B0604030504040204" pitchFamily="34" charset="0"/>
            </a:endParaRPr>
          </a:p>
          <a:p>
            <a:pPr algn="just">
              <a:spcAft>
                <a:spcPts val="0"/>
              </a:spcAft>
            </a:pPr>
            <a:r>
              <a:rPr lang="en-US" sz="2000" kern="50" dirty="0">
                <a:latin typeface="Arial" panose="020B0604020202020204" pitchFamily="34" charset="0"/>
                <a:ea typeface="Lucida Sans Unicode" panose="020B0602030504020204" pitchFamily="34" charset="0"/>
                <a:cs typeface="Tahoma" panose="020B0604030504040204" pitchFamily="34" charset="0"/>
              </a:rPr>
              <a:t> </a:t>
            </a:r>
            <a:r>
              <a:rPr lang="en-IN" sz="2000" kern="50" dirty="0">
                <a:latin typeface="Arial" panose="020B0604020202020204" pitchFamily="34" charset="0"/>
                <a:ea typeface="Lucida Sans Unicode" panose="020B0602030504020204" pitchFamily="34" charset="0"/>
                <a:cs typeface="Tahoma" panose="020B0604030504040204" pitchFamily="34" charset="0"/>
              </a:rPr>
              <a:t>ACP Targets achievements for FY 2021-22 as on 31st March 2022 is furnished here under:</a:t>
            </a:r>
          </a:p>
          <a:p>
            <a:pPr algn="just">
              <a:spcAft>
                <a:spcPts val="0"/>
              </a:spcAft>
            </a:pPr>
            <a:r>
              <a:rPr lang="en-IN" sz="2000" kern="50" dirty="0">
                <a:latin typeface="Arial" panose="020B0604020202020204" pitchFamily="34" charset="0"/>
                <a:ea typeface="Lucida Sans Unicode" panose="020B0602030504020204" pitchFamily="34" charset="0"/>
                <a:cs typeface="Tahoma" panose="020B0604030504040204" pitchFamily="34" charset="0"/>
              </a:rPr>
              <a:t>Priority Sector - Segment Wise Target &amp; Achievement (Page 31-32)</a:t>
            </a:r>
          </a:p>
          <a:p>
            <a:pPr algn="just">
              <a:spcAft>
                <a:spcPts val="0"/>
              </a:spcAft>
            </a:pPr>
            <a:r>
              <a:rPr lang="en-IN" sz="2000" kern="50" dirty="0">
                <a:latin typeface="Arial" panose="020B0604020202020204" pitchFamily="34" charset="0"/>
                <a:ea typeface="Lucida Sans Unicode" panose="020B0602030504020204" pitchFamily="34" charset="0"/>
                <a:cs typeface="Tahoma" panose="020B0604030504040204" pitchFamily="34" charset="0"/>
              </a:rPr>
              <a:t> 									</a:t>
            </a:r>
          </a:p>
          <a:p>
            <a:pPr algn="just">
              <a:spcAft>
                <a:spcPts val="0"/>
              </a:spcAft>
            </a:pPr>
            <a:endParaRPr lang="en-IN" sz="2000" kern="50" dirty="0">
              <a:latin typeface="Calibri" panose="020F0502020204030204" pitchFamily="34" charset="0"/>
              <a:ea typeface="Lucida Sans Unicode" panose="020B0602030504020204" pitchFamily="34" charset="0"/>
              <a:cs typeface="Tahoma" panose="020B0604030504040204" pitchFamily="34" charset="0"/>
            </a:endParaRPr>
          </a:p>
        </p:txBody>
      </p:sp>
      <p:graphicFrame>
        <p:nvGraphicFramePr>
          <p:cNvPr id="8" name="Table 7">
            <a:extLst>
              <a:ext uri="{FF2B5EF4-FFF2-40B4-BE49-F238E27FC236}">
                <a16:creationId xmlns:a16="http://schemas.microsoft.com/office/drawing/2014/main" id="{A83151B9-7943-491B-8B45-964CE99D9DD9}"/>
              </a:ext>
            </a:extLst>
          </p:cNvPr>
          <p:cNvGraphicFramePr>
            <a:graphicFrameLocks noGrp="1"/>
          </p:cNvGraphicFramePr>
          <p:nvPr>
            <p:extLst>
              <p:ext uri="{D42A27DB-BD31-4B8C-83A1-F6EECF244321}">
                <p14:modId xmlns:p14="http://schemas.microsoft.com/office/powerpoint/2010/main" val="3639187646"/>
              </p:ext>
            </p:extLst>
          </p:nvPr>
        </p:nvGraphicFramePr>
        <p:xfrm>
          <a:off x="645885" y="2311856"/>
          <a:ext cx="10900227" cy="1959832"/>
        </p:xfrm>
        <a:graphic>
          <a:graphicData uri="http://schemas.openxmlformats.org/drawingml/2006/table">
            <a:tbl>
              <a:tblPr>
                <a:tableStyleId>{BC89EF96-8CEA-46FF-86C4-4CE0E7609802}</a:tableStyleId>
              </a:tblPr>
              <a:tblGrid>
                <a:gridCol w="2269280">
                  <a:extLst>
                    <a:ext uri="{9D8B030D-6E8A-4147-A177-3AD203B41FA5}">
                      <a16:colId xmlns:a16="http://schemas.microsoft.com/office/drawing/2014/main" val="2494524937"/>
                    </a:ext>
                  </a:extLst>
                </a:gridCol>
                <a:gridCol w="1361995">
                  <a:extLst>
                    <a:ext uri="{9D8B030D-6E8A-4147-A177-3AD203B41FA5}">
                      <a16:colId xmlns:a16="http://schemas.microsoft.com/office/drawing/2014/main" val="1283968084"/>
                    </a:ext>
                  </a:extLst>
                </a:gridCol>
                <a:gridCol w="1216828">
                  <a:extLst>
                    <a:ext uri="{9D8B030D-6E8A-4147-A177-3AD203B41FA5}">
                      <a16:colId xmlns:a16="http://schemas.microsoft.com/office/drawing/2014/main" val="1507700531"/>
                    </a:ext>
                  </a:extLst>
                </a:gridCol>
                <a:gridCol w="1664067">
                  <a:extLst>
                    <a:ext uri="{9D8B030D-6E8A-4147-A177-3AD203B41FA5}">
                      <a16:colId xmlns:a16="http://schemas.microsoft.com/office/drawing/2014/main" val="1115991491"/>
                    </a:ext>
                  </a:extLst>
                </a:gridCol>
                <a:gridCol w="1665134">
                  <a:extLst>
                    <a:ext uri="{9D8B030D-6E8A-4147-A177-3AD203B41FA5}">
                      <a16:colId xmlns:a16="http://schemas.microsoft.com/office/drawing/2014/main" val="1259079599"/>
                    </a:ext>
                  </a:extLst>
                </a:gridCol>
                <a:gridCol w="1360928">
                  <a:extLst>
                    <a:ext uri="{9D8B030D-6E8A-4147-A177-3AD203B41FA5}">
                      <a16:colId xmlns:a16="http://schemas.microsoft.com/office/drawing/2014/main" val="2676175633"/>
                    </a:ext>
                  </a:extLst>
                </a:gridCol>
                <a:gridCol w="1361995">
                  <a:extLst>
                    <a:ext uri="{9D8B030D-6E8A-4147-A177-3AD203B41FA5}">
                      <a16:colId xmlns:a16="http://schemas.microsoft.com/office/drawing/2014/main" val="2317929215"/>
                    </a:ext>
                  </a:extLst>
                </a:gridCol>
              </a:tblGrid>
              <a:tr h="270101">
                <a:tc>
                  <a:txBody>
                    <a:bodyPr/>
                    <a:lstStyle/>
                    <a:p>
                      <a:pPr algn="ctr">
                        <a:lnSpc>
                          <a:spcPct val="107000"/>
                        </a:lnSpc>
                      </a:pPr>
                      <a:r>
                        <a:rPr lang="en-US" sz="2000" b="1" kern="50" dirty="0">
                          <a:effectLst/>
                          <a:latin typeface="Arial" panose="020B0604020202020204" pitchFamily="34" charset="0"/>
                          <a:ea typeface="Arial Unicode MS"/>
                          <a:cs typeface="Tahoma" panose="020B0604030504040204" pitchFamily="34" charset="0"/>
                        </a:rPr>
                        <a:t>As on 31st</a:t>
                      </a:r>
                      <a:r>
                        <a:rPr lang="en-US" sz="2000" b="1" kern="50" baseline="30000" dirty="0">
                          <a:effectLst/>
                          <a:latin typeface="Arial" panose="020B0604020202020204" pitchFamily="34" charset="0"/>
                          <a:ea typeface="Arial Unicode MS"/>
                          <a:cs typeface="Tahoma" panose="020B0604030504040204" pitchFamily="34" charset="0"/>
                        </a:rPr>
                        <a:t> March</a:t>
                      </a:r>
                      <a:r>
                        <a:rPr lang="en-US" sz="2000" b="1" kern="50" dirty="0">
                          <a:effectLst/>
                          <a:latin typeface="Arial" panose="020B0604020202020204" pitchFamily="34" charset="0"/>
                          <a:ea typeface="Arial Unicode MS"/>
                          <a:cs typeface="Tahoma" panose="020B0604030504040204" pitchFamily="34" charset="0"/>
                        </a:rPr>
                        <a:t>2022</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Agriculture</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MSME</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Other PS</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Total PSA</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NPS</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Grand Total</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717244115"/>
                  </a:ext>
                </a:extLst>
              </a:tr>
              <a:tr h="359767">
                <a:tc>
                  <a:txBody>
                    <a:bodyPr/>
                    <a:lstStyle/>
                    <a:p>
                      <a:pP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Yearly Target</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1335.01</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930.10</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282.86</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2547.97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b="1">
                          <a:solidFill>
                            <a:srgbClr val="000000"/>
                          </a:solidFill>
                          <a:effectLst/>
                          <a:latin typeface="Calibri" panose="020F0502020204030204" pitchFamily="34" charset="0"/>
                          <a:ea typeface="Times New Roman" panose="02020603050405020304" pitchFamily="18" charset="0"/>
                          <a:cs typeface="Mangal" panose="02040503050203030202" pitchFamily="18" charset="0"/>
                        </a:rPr>
                        <a:t>1760.00</a:t>
                      </a:r>
                      <a:endParaRPr lang="en-IN" sz="2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4307.97</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1975662444"/>
                  </a:ext>
                </a:extLst>
              </a:tr>
              <a:tr h="359767">
                <a:tc>
                  <a:txBody>
                    <a:bodyPr/>
                    <a:lstStyle/>
                    <a:p>
                      <a:pP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Achievement</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234.14</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844.10</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110.05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1188.31</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b="1">
                          <a:solidFill>
                            <a:srgbClr val="000000"/>
                          </a:solidFill>
                          <a:effectLst/>
                          <a:latin typeface="Calibri" panose="020F0502020204030204" pitchFamily="34" charset="0"/>
                          <a:ea typeface="Times New Roman" panose="02020603050405020304" pitchFamily="18" charset="0"/>
                          <a:cs typeface="Mangal" panose="02040503050203030202" pitchFamily="18" charset="0"/>
                        </a:rPr>
                        <a:t>3912.41</a:t>
                      </a:r>
                      <a:endParaRPr lang="en-IN" sz="2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5100.72</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799785179"/>
                  </a:ext>
                </a:extLst>
              </a:tr>
              <a:tr h="453040">
                <a:tc>
                  <a:txBody>
                    <a:bodyPr/>
                    <a:lstStyle/>
                    <a:p>
                      <a:pPr>
                        <a:lnSpc>
                          <a:spcPct val="107000"/>
                        </a:lnSpc>
                      </a:pPr>
                      <a:r>
                        <a:rPr lang="en-US" sz="2400" b="1" kern="50">
                          <a:effectLst/>
                          <a:latin typeface="Arial Narrow" panose="020B0606020202030204" pitchFamily="34" charset="0"/>
                          <a:ea typeface="Lucida Sans Unicode" panose="020B0602030504020204" pitchFamily="34" charset="0"/>
                          <a:cs typeface="Arial" panose="020B0604020202020204" pitchFamily="34" charset="0"/>
                        </a:rPr>
                        <a:t>Achievement %</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17.54%</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Lucida Sans Unicode" panose="020B0602030504020204" pitchFamily="34" charset="0"/>
                          <a:cs typeface="Arial" panose="020B0604020202020204" pitchFamily="34" charset="0"/>
                        </a:rPr>
                        <a:t>90.75%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dirty="0">
                          <a:effectLst/>
                          <a:latin typeface="Arial Narrow" panose="020B0606020202030204" pitchFamily="34" charset="0"/>
                          <a:ea typeface="Arial Unicode MS"/>
                          <a:cs typeface="Arial" panose="020B0604020202020204" pitchFamily="34" charset="0"/>
                        </a:rPr>
                        <a:t>38.90%</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Arial Unicode MS"/>
                          <a:cs typeface="Arial" panose="020B0604020202020204" pitchFamily="34" charset="0"/>
                        </a:rPr>
                        <a:t>46.64%</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a:txBody>
                    <a:bodyPr/>
                    <a:lstStyle/>
                    <a:p>
                      <a:pPr algn="r">
                        <a:lnSpc>
                          <a:spcPct val="107000"/>
                        </a:lnSpc>
                      </a:pPr>
                      <a:r>
                        <a:rPr lang="en-US" sz="2400" kern="50">
                          <a:effectLst/>
                          <a:latin typeface="Arial Narrow" panose="020B0606020202030204" pitchFamily="34" charset="0"/>
                          <a:ea typeface="Arial Unicode MS"/>
                          <a:cs typeface="Arial" panose="020B0604020202020204" pitchFamily="34" charset="0"/>
                        </a:rPr>
                        <a:t>222.29%</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r">
                        <a:lnSpc>
                          <a:spcPct val="107000"/>
                        </a:lnSpc>
                      </a:pPr>
                      <a:r>
                        <a:rPr lang="en-US" sz="2400" kern="50" dirty="0">
                          <a:effectLst/>
                          <a:latin typeface="Arial Narrow" panose="020B0606020202030204" pitchFamily="34" charset="0"/>
                          <a:ea typeface="Arial Unicode MS"/>
                          <a:cs typeface="Arial" panose="020B0604020202020204" pitchFamily="34" charset="0"/>
                        </a:rPr>
                        <a:t>118.40%</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1744183781"/>
                  </a:ext>
                </a:extLst>
              </a:tr>
            </a:tbl>
          </a:graphicData>
        </a:graphic>
      </p:graphicFrame>
      <p:sp>
        <p:nvSpPr>
          <p:cNvPr id="14" name="TextBox 13">
            <a:extLst>
              <a:ext uri="{FF2B5EF4-FFF2-40B4-BE49-F238E27FC236}">
                <a16:creationId xmlns:a16="http://schemas.microsoft.com/office/drawing/2014/main" id="{A1FA9D7B-3E9F-43CB-A97B-DDF8A76AADDA}"/>
              </a:ext>
            </a:extLst>
          </p:cNvPr>
          <p:cNvSpPr txBox="1"/>
          <p:nvPr/>
        </p:nvSpPr>
        <p:spPr>
          <a:xfrm>
            <a:off x="667656" y="4619996"/>
            <a:ext cx="10878456" cy="2308324"/>
          </a:xfrm>
          <a:prstGeom prst="rect">
            <a:avLst/>
          </a:prstGeom>
          <a:noFill/>
        </p:spPr>
        <p:txBody>
          <a:bodyPr wrap="square">
            <a:spAutoFit/>
          </a:bodyPr>
          <a:lstStyle/>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ACP Achievement in Agri Loans for the Quarter ending March 2022 (</a:t>
            </a:r>
            <a:r>
              <a:rPr lang="en-US" sz="2400" b="1" u="sng" kern="50" dirty="0">
                <a:effectLst/>
                <a:latin typeface="Arial Narrow" panose="020B0606020202030204" pitchFamily="34" charset="0"/>
                <a:ea typeface="Gungsuh" panose="02030600000101010101" pitchFamily="18" charset="-127"/>
                <a:cs typeface="Arial" panose="020B0604020202020204" pitchFamily="34" charset="0"/>
              </a:rPr>
              <a:t>Bank wise details in page No.35-36)</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The Total Agriculture Loans sanctioned during the Quarter ending March 2022 is </a:t>
            </a:r>
            <a:r>
              <a:rPr lang="en-US" sz="2400" kern="50" dirty="0">
                <a:effectLst/>
                <a:latin typeface="Arial" panose="020B0604020202020204" pitchFamily="34" charset="0"/>
                <a:ea typeface="Lucida Sans Unicode" panose="020B0602030504020204" pitchFamily="34" charset="0"/>
                <a:cs typeface="Tahoma" panose="020B0604030504040204" pitchFamily="34" charset="0"/>
              </a:rPr>
              <a:t>₹</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.234.14 Crores</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out of which  24424 numbers of KCC Crop loans were sanctioned for </a:t>
            </a:r>
            <a:r>
              <a:rPr lang="en-US" sz="2400" kern="50" dirty="0">
                <a:effectLst/>
                <a:latin typeface="Arial" panose="020B0604020202020204" pitchFamily="34" charset="0"/>
                <a:ea typeface="Lucida Sans Unicode" panose="020B0602030504020204" pitchFamily="34" charset="0"/>
                <a:cs typeface="Tahoma" panose="020B0604030504040204" pitchFamily="34" charset="0"/>
              </a:rPr>
              <a:t>₹</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154.33 Crores</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1713403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utoShape 2" descr="White Backgrounds, Free White Powerpoint Background - SlideBackground">
            <a:extLst>
              <a:ext uri="{FF2B5EF4-FFF2-40B4-BE49-F238E27FC236}">
                <a16:creationId xmlns:a16="http://schemas.microsoft.com/office/drawing/2014/main" id="{1B2C2048-C6E3-4F56-BD20-8A66D3612C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White Backgrounds, Free White Powerpoint Background - SlideBackground">
            <a:extLst>
              <a:ext uri="{FF2B5EF4-FFF2-40B4-BE49-F238E27FC236}">
                <a16:creationId xmlns:a16="http://schemas.microsoft.com/office/drawing/2014/main" id="{612EFF0B-5A33-4927-B4CB-814F657A43F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8" descr="White Backgrounds, Free White Powerpoint Background - SlideBackground">
            <a:extLst>
              <a:ext uri="{FF2B5EF4-FFF2-40B4-BE49-F238E27FC236}">
                <a16:creationId xmlns:a16="http://schemas.microsoft.com/office/drawing/2014/main" id="{94529C1E-9F9A-4925-8D51-BCB01DCA47F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TextBox 6">
            <a:extLst>
              <a:ext uri="{FF2B5EF4-FFF2-40B4-BE49-F238E27FC236}">
                <a16:creationId xmlns:a16="http://schemas.microsoft.com/office/drawing/2014/main" id="{3E96C905-1A59-4834-A6F2-D4BB6836D8A3}"/>
              </a:ext>
            </a:extLst>
          </p:cNvPr>
          <p:cNvSpPr txBox="1"/>
          <p:nvPr/>
        </p:nvSpPr>
        <p:spPr>
          <a:xfrm>
            <a:off x="4116355" y="877431"/>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kumimoji="0" lang="en-IN" sz="2400" b="1" i="0" u="sng" strike="noStrike" kern="1200" cap="none" spc="0" normalizeH="0" baseline="0" noProof="0" dirty="0">
              <a:ln>
                <a:noFill/>
              </a:ln>
              <a:solidFill>
                <a:srgbClr val="B01808"/>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95C2E13-D7DD-4E08-8EF1-B3AAA40B25B5}"/>
              </a:ext>
            </a:extLst>
          </p:cNvPr>
          <p:cNvSpPr txBox="1"/>
          <p:nvPr/>
        </p:nvSpPr>
        <p:spPr>
          <a:xfrm>
            <a:off x="238125" y="2101096"/>
            <a:ext cx="11953875" cy="3570208"/>
          </a:xfrm>
          <a:prstGeom prst="rect">
            <a:avLst/>
          </a:prstGeom>
          <a:noFill/>
        </p:spPr>
        <p:txBody>
          <a:bodyPr wrap="square">
            <a:spAutoFit/>
          </a:bodyPr>
          <a:lstStyle/>
          <a:p>
            <a:pPr algn="just">
              <a:spcBef>
                <a:spcPts val="600"/>
              </a:spcBef>
              <a:spcAft>
                <a:spcPts val="600"/>
              </a:spcAft>
              <a:tabLst>
                <a:tab pos="2879725" algn="ctr"/>
              </a:tabLst>
            </a:pPr>
            <a:r>
              <a:rPr lang="en-US" sz="2400" b="1" u="sng" kern="50" dirty="0">
                <a:effectLst/>
                <a:latin typeface="Arial Narrow" panose="020B0606020202030204" pitchFamily="34" charset="0"/>
                <a:ea typeface="Gungsuh" panose="02030600000101010101" pitchFamily="18" charset="-127"/>
                <a:cs typeface="Arial" panose="020B0604020202020204" pitchFamily="34" charset="0"/>
              </a:rPr>
              <a:t>Agenda: 4. Government Sponsored Scheme Implementation of PMEGP Scheme</a:t>
            </a:r>
            <a:r>
              <a:rPr lang="en-US" sz="2400" b="1" kern="50" dirty="0">
                <a:effectLst/>
                <a:latin typeface="Arial Narrow" panose="020B0606020202030204" pitchFamily="34" charset="0"/>
                <a:ea typeface="Gungsuh" panose="02030600000101010101" pitchFamily="18" charset="-127"/>
                <a:cs typeface="Arial" panose="020B0604020202020204" pitchFamily="34" charset="0"/>
              </a:rPr>
              <a:t>: </a:t>
            </a:r>
            <a:endParaRPr lang="en-IN" sz="2400" dirty="0">
              <a:effectLst/>
              <a:latin typeface="Times New Roman" panose="02020603050405020304" pitchFamily="18" charset="0"/>
              <a:ea typeface="Times New Roman" panose="02020603050405020304" pitchFamily="18" charset="0"/>
            </a:endParaRPr>
          </a:p>
          <a:p>
            <a:pPr marL="342900" lvl="0" indent="-342900" algn="just">
              <a:buFont typeface="+mj-lt"/>
              <a:buAutoNum type="romanLcParenR"/>
            </a:pP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Prime Minister Employment Generation Program (PMEGP</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marL="685800"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A total number of 642 PMEGP loan proposals were sanctioned for a total amount of Rs.19.58 Crores in 2021-22 against the Target of 1391 numbers for a margin money of </a:t>
            </a:r>
            <a:r>
              <a:rPr lang="en-US" sz="2400" kern="50" dirty="0">
                <a:effectLst/>
                <a:latin typeface="Arial" panose="020B0604020202020204" pitchFamily="34" charset="0"/>
                <a:ea typeface="Gungsuh" panose="02030600000101010101" pitchFamily="18" charset="-127"/>
                <a:cs typeface="Tahoma" panose="020B0604030504040204" pitchFamily="34" charset="0"/>
              </a:rPr>
              <a:t>₹</a:t>
            </a:r>
            <a:r>
              <a:rPr lang="en-US" sz="2400" kern="50" dirty="0">
                <a:effectLst/>
                <a:latin typeface="Arial Narrow" panose="020B0606020202030204" pitchFamily="34" charset="0"/>
                <a:ea typeface="Gungsuh" panose="02030600000101010101" pitchFamily="18" charset="-127"/>
                <a:cs typeface="Arial" panose="020B0604020202020204" pitchFamily="34" charset="0"/>
              </a:rPr>
              <a:t> 38.37</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Crores. Details in page No.115 (Director, KVIC is requested to appraise the house).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marL="685800"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marL="342900" lvl="0" indent="-342900" algn="just">
              <a:buFont typeface="+mj-lt"/>
              <a:buAutoNum type="romanLcParenR"/>
            </a:pPr>
            <a:r>
              <a:rPr lang="en-US" sz="2400" b="1" u="sng" kern="50" dirty="0">
                <a:effectLst/>
                <a:latin typeface="Arial Narrow" panose="020B0606020202030204" pitchFamily="34" charset="0"/>
                <a:ea typeface="Gungsuh" panose="02030600000101010101" pitchFamily="18" charset="-127"/>
                <a:cs typeface="Arial" panose="020B0604020202020204" pitchFamily="34" charset="0"/>
              </a:rPr>
              <a:t>National Rural Livelihoods Mission Bank Linkage:</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spcBef>
                <a:spcPts val="600"/>
              </a:spcBef>
              <a:spcAft>
                <a:spcPts val="600"/>
              </a:spcAft>
              <a:tabLst>
                <a:tab pos="2879725" algn="ctr"/>
              </a:tabLst>
            </a:pP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Banks have sanctioned a total number of 5165 SHG loan accounts for </a:t>
            </a:r>
            <a:r>
              <a:rPr lang="en-US" sz="2400" b="1" kern="50" dirty="0">
                <a:effectLst/>
                <a:latin typeface="Arial" panose="020B0604020202020204" pitchFamily="34" charset="0"/>
                <a:ea typeface="Lucida Sans Unicode" panose="020B0602030504020204" pitchFamily="34" charset="0"/>
                <a:cs typeface="Tahoma" panose="020B0604030504040204" pitchFamily="34" charset="0"/>
              </a:rPr>
              <a:t>₹</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368.44 Crores  in 2021-22                 out of 7838 loan proposals. </a:t>
            </a:r>
            <a:r>
              <a:rPr lang="en-US" sz="2400" kern="50" dirty="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 M</a:t>
            </a:r>
            <a:r>
              <a:rPr lang="en-US" sz="2400" b="1" kern="50" dirty="0">
                <a:effectLst/>
                <a:latin typeface="Arial Narrow" panose="020B0606020202030204" pitchFamily="34" charset="0"/>
                <a:ea typeface="Gungsuh" panose="02030600000101010101" pitchFamily="18" charset="-127"/>
                <a:cs typeface="Arial" panose="020B0604020202020204" pitchFamily="34" charset="0"/>
              </a:rPr>
              <a:t>SRLS is requested to appraise the House</a:t>
            </a:r>
            <a:r>
              <a:rPr lang="en-US" sz="2400" kern="50" dirty="0">
                <a:effectLst/>
                <a:latin typeface="Arial Narrow" panose="020B0606020202030204" pitchFamily="34" charset="0"/>
                <a:ea typeface="Gungsuh" panose="02030600000101010101" pitchFamily="18" charset="-127"/>
                <a:cs typeface="Arial" panose="020B0604020202020204" pitchFamily="34" charset="0"/>
              </a:rPr>
              <a:t>. (</a:t>
            </a:r>
            <a:r>
              <a:rPr lang="en-US" sz="2400" b="1" kern="50" dirty="0">
                <a:effectLst/>
                <a:latin typeface="Arial Narrow" panose="020B0606020202030204" pitchFamily="34" charset="0"/>
                <a:ea typeface="Gungsuh" panose="02030600000101010101" pitchFamily="18" charset="-127"/>
                <a:cs typeface="Arial" panose="020B0604020202020204" pitchFamily="34" charset="0"/>
              </a:rPr>
              <a:t>Details in Page No-129)</a:t>
            </a:r>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220895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3265714" y="186612"/>
            <a:ext cx="8749003" cy="960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u="sng" dirty="0">
                <a:solidFill>
                  <a:srgbClr val="B01808"/>
                </a:solidFill>
              </a:rPr>
              <a:t>SLBC -MEGHALAYA</a:t>
            </a:r>
          </a:p>
        </p:txBody>
      </p:sp>
      <p:pic>
        <p:nvPicPr>
          <p:cNvPr id="3" name="Picture 2" descr="Chart, funnel chart&#10;&#10;Description automatically generated">
            <a:extLst>
              <a:ext uri="{FF2B5EF4-FFF2-40B4-BE49-F238E27FC236}">
                <a16:creationId xmlns:a16="http://schemas.microsoft.com/office/drawing/2014/main" id="{5C52A3F5-45C9-4EC0-A948-78D1C5578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73424"/>
            <a:ext cx="12477750" cy="7867650"/>
          </a:xfrm>
          <a:prstGeom prst="rect">
            <a:avLst/>
          </a:prstGeom>
        </p:spPr>
      </p:pic>
      <p:sp>
        <p:nvSpPr>
          <p:cNvPr id="12" name="TextBox 11">
            <a:extLst>
              <a:ext uri="{FF2B5EF4-FFF2-40B4-BE49-F238E27FC236}">
                <a16:creationId xmlns:a16="http://schemas.microsoft.com/office/drawing/2014/main" id="{3D166B94-1949-4F81-B449-19A39A2AAF5E}"/>
              </a:ext>
            </a:extLst>
          </p:cNvPr>
          <p:cNvSpPr txBox="1"/>
          <p:nvPr/>
        </p:nvSpPr>
        <p:spPr>
          <a:xfrm>
            <a:off x="0" y="1818500"/>
            <a:ext cx="11772900" cy="1015663"/>
          </a:xfrm>
          <a:prstGeom prst="rect">
            <a:avLst/>
          </a:prstGeom>
          <a:noFill/>
        </p:spPr>
        <p:txBody>
          <a:bodyPr wrap="square">
            <a:spAutoFit/>
          </a:bodyPr>
          <a:lstStyle/>
          <a:p>
            <a:pPr marL="514350" lvl="0" indent="-514350" algn="just">
              <a:buAutoNum type="romanLcParenR" startAt="3"/>
            </a:pPr>
            <a:r>
              <a:rPr lang="en-US" sz="2000" b="1" u="sng" kern="1100" dirty="0">
                <a:effectLst/>
                <a:latin typeface="Arial Narrow" panose="020B0606020202030204" pitchFamily="34" charset="0"/>
                <a:ea typeface="Gungsuh" panose="02030600000101010101" pitchFamily="18" charset="-127"/>
                <a:cs typeface="Arial" panose="020B0604020202020204" pitchFamily="34" charset="0"/>
              </a:rPr>
              <a:t>Pradhan Mantri Mudra Yojana(PMMY)</a:t>
            </a:r>
          </a:p>
          <a:p>
            <a:pPr lvl="0" algn="just"/>
            <a:endParaRPr lang="en-US" sz="2000" b="1" u="sng" kern="1100" dirty="0">
              <a:latin typeface="Arial Narrow" panose="020B0606020202030204" pitchFamily="34" charset="0"/>
              <a:ea typeface="Gungsuh" panose="02030600000101010101" pitchFamily="18" charset="-127"/>
              <a:cs typeface="Arial" panose="020B0604020202020204" pitchFamily="34" charset="0"/>
            </a:endParaRPr>
          </a:p>
          <a:p>
            <a:pPr lvl="0" algn="just"/>
            <a:r>
              <a:rPr lang="en-US" sz="2000" kern="1100" dirty="0">
                <a:effectLst/>
                <a:latin typeface="Arial Narrow" panose="020B0606020202030204" pitchFamily="34" charset="0"/>
                <a:ea typeface="Gungsuh" panose="02030600000101010101" pitchFamily="18" charset="-127"/>
                <a:cs typeface="Arial" panose="020B0604020202020204" pitchFamily="34" charset="0"/>
              </a:rPr>
              <a:t>PMMY:-</a:t>
            </a:r>
            <a:r>
              <a:rPr lang="en-US" sz="2000" kern="50" dirty="0">
                <a:effectLst/>
                <a:latin typeface="Arial Narrow" panose="020B0606020202030204" pitchFamily="34" charset="0"/>
                <a:ea typeface="Gungsuh" panose="02030600000101010101" pitchFamily="18" charset="-127"/>
                <a:cs typeface="Arial" panose="020B0604020202020204" pitchFamily="34" charset="0"/>
              </a:rPr>
              <a:t>The loans sanctioned under PMMY during the Quarter-4 of FY 2021-22 is as under:</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0319D5F4-ED8B-4395-BBFF-00AAB6E8DEE0}"/>
              </a:ext>
            </a:extLst>
          </p:cNvPr>
          <p:cNvSpPr txBox="1"/>
          <p:nvPr/>
        </p:nvSpPr>
        <p:spPr>
          <a:xfrm>
            <a:off x="3863263" y="940566"/>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kumimoji="0" lang="en-IN" sz="2400" b="1" i="0" u="sng" strike="noStrike" kern="1200" cap="none" spc="0" normalizeH="0" baseline="0" noProof="0" dirty="0">
              <a:ln>
                <a:noFill/>
              </a:ln>
              <a:solidFill>
                <a:srgbClr val="B01808"/>
              </a:solidFill>
              <a:effectLst/>
              <a:uLnTx/>
              <a:uFillTx/>
              <a:latin typeface="Calibri" panose="020F0502020204030204"/>
              <a:ea typeface="+mn-ea"/>
              <a:cs typeface="+mn-cs"/>
            </a:endParaRPr>
          </a:p>
        </p:txBody>
      </p:sp>
      <p:graphicFrame>
        <p:nvGraphicFramePr>
          <p:cNvPr id="14" name="Table 13">
            <a:extLst>
              <a:ext uri="{FF2B5EF4-FFF2-40B4-BE49-F238E27FC236}">
                <a16:creationId xmlns:a16="http://schemas.microsoft.com/office/drawing/2014/main" id="{69434A89-9BD1-4F47-9EC2-B90935EAEDD0}"/>
              </a:ext>
            </a:extLst>
          </p:cNvPr>
          <p:cNvGraphicFramePr>
            <a:graphicFrameLocks noGrp="1"/>
          </p:cNvGraphicFramePr>
          <p:nvPr>
            <p:extLst>
              <p:ext uri="{D42A27DB-BD31-4B8C-83A1-F6EECF244321}">
                <p14:modId xmlns:p14="http://schemas.microsoft.com/office/powerpoint/2010/main" val="371037103"/>
              </p:ext>
            </p:extLst>
          </p:nvPr>
        </p:nvGraphicFramePr>
        <p:xfrm>
          <a:off x="0" y="2986129"/>
          <a:ext cx="11772900" cy="3124199"/>
        </p:xfrm>
        <a:graphic>
          <a:graphicData uri="http://schemas.openxmlformats.org/drawingml/2006/table">
            <a:tbl>
              <a:tblPr firstRow="1" firstCol="1" bandRow="1">
                <a:tableStyleId>{BDBED569-4797-4DF1-A0F4-6AAB3CD982D8}</a:tableStyleId>
              </a:tblPr>
              <a:tblGrid>
                <a:gridCol w="2298307">
                  <a:extLst>
                    <a:ext uri="{9D8B030D-6E8A-4147-A177-3AD203B41FA5}">
                      <a16:colId xmlns:a16="http://schemas.microsoft.com/office/drawing/2014/main" val="2522201769"/>
                    </a:ext>
                  </a:extLst>
                </a:gridCol>
                <a:gridCol w="2298307">
                  <a:extLst>
                    <a:ext uri="{9D8B030D-6E8A-4147-A177-3AD203B41FA5}">
                      <a16:colId xmlns:a16="http://schemas.microsoft.com/office/drawing/2014/main" val="3620414784"/>
                    </a:ext>
                  </a:extLst>
                </a:gridCol>
                <a:gridCol w="3588143">
                  <a:extLst>
                    <a:ext uri="{9D8B030D-6E8A-4147-A177-3AD203B41FA5}">
                      <a16:colId xmlns:a16="http://schemas.microsoft.com/office/drawing/2014/main" val="1185853198"/>
                    </a:ext>
                  </a:extLst>
                </a:gridCol>
                <a:gridCol w="3588143">
                  <a:extLst>
                    <a:ext uri="{9D8B030D-6E8A-4147-A177-3AD203B41FA5}">
                      <a16:colId xmlns:a16="http://schemas.microsoft.com/office/drawing/2014/main" val="3762795503"/>
                    </a:ext>
                  </a:extLst>
                </a:gridCol>
              </a:tblGrid>
              <a:tr h="848754">
                <a:tc rowSpan="2">
                  <a:txBody>
                    <a:bodyPr/>
                    <a:lstStyle/>
                    <a:p>
                      <a:pPr algn="ctr"/>
                      <a:r>
                        <a:rPr lang="en-IN" sz="2400" b="1" kern="50" dirty="0">
                          <a:effectLst/>
                          <a:latin typeface="Arial Narrow" panose="020B0606020202030204" pitchFamily="34" charset="0"/>
                          <a:ea typeface="Lucida Sans Unicode" panose="020B0602030504020204" pitchFamily="34" charset="0"/>
                          <a:cs typeface="Arial" panose="020B0604020202020204" pitchFamily="34" charset="0"/>
                        </a:rPr>
                        <a:t>Category</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tc gridSpan="2">
                  <a:txBody>
                    <a:bodyPr/>
                    <a:lstStyle/>
                    <a:p>
                      <a:pPr algn="ctr"/>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Sanctioned (Amt. in Crores)</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hMerge="1">
                  <a:txBody>
                    <a:bodyPr/>
                    <a:lstStyle/>
                    <a:p>
                      <a:endParaRPr lang="en-IN"/>
                    </a:p>
                  </a:txBody>
                  <a:tcPr/>
                </a:tc>
                <a:tc>
                  <a:txBody>
                    <a:bodyPr/>
                    <a:lstStyle/>
                    <a:p>
                      <a:pPr algn="ctr"/>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Outstanding (Amt. in Crores)</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858979567"/>
                  </a:ext>
                </a:extLst>
              </a:tr>
              <a:tr h="455089">
                <a:tc vMerge="1">
                  <a:txBody>
                    <a:bodyPr/>
                    <a:lstStyle/>
                    <a:p>
                      <a:endParaRPr lang="en-IN"/>
                    </a:p>
                  </a:txBody>
                  <a:tcPr/>
                </a:tc>
                <a:tc>
                  <a:txBody>
                    <a:bodyPr/>
                    <a:lstStyle/>
                    <a:p>
                      <a:pPr algn="ctr"/>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No.</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Amt.</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Amt.</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836239187"/>
                  </a:ext>
                </a:extLst>
              </a:tr>
              <a:tr h="455089">
                <a:tc>
                  <a:txBody>
                    <a:bodyPr/>
                    <a:lstStyle/>
                    <a:p>
                      <a:pPr algn="just"/>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Sishu</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r>
                        <a:rPr lang="en-IN" sz="2400" kern="50">
                          <a:effectLst/>
                          <a:latin typeface="Arial Narrow" panose="020B0606020202030204" pitchFamily="34" charset="0"/>
                          <a:ea typeface="Lucida Sans Unicode" panose="020B0602030504020204" pitchFamily="34" charset="0"/>
                          <a:cs typeface="Arial" panose="020B0604020202020204" pitchFamily="34" charset="0"/>
                        </a:rPr>
                        <a:t>5078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r"/>
                      <a:r>
                        <a:rPr lang="en-IN" sz="2400" kern="50">
                          <a:effectLst/>
                          <a:latin typeface="Arial Narrow" panose="020B0606020202030204" pitchFamily="34" charset="0"/>
                          <a:ea typeface="Lucida Sans Unicode" panose="020B0602030504020204" pitchFamily="34" charset="0"/>
                          <a:cs typeface="Arial" panose="020B0604020202020204" pitchFamily="34" charset="0"/>
                        </a:rPr>
                        <a:t>16.04</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r"/>
                      <a:r>
                        <a:rPr lang="en-IN" sz="2400"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30.03</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672983380"/>
                  </a:ext>
                </a:extLst>
              </a:tr>
              <a:tr h="455089">
                <a:tc>
                  <a:txBody>
                    <a:bodyPr/>
                    <a:lstStyle/>
                    <a:p>
                      <a:pPr algn="just"/>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Kishore</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r>
                        <a:rPr lang="en-IN" sz="2400"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5573</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r"/>
                      <a:r>
                        <a:rPr lang="en-IN" sz="2400"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71.99</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r"/>
                      <a:r>
                        <a:rPr lang="en-IN" sz="2400"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146.28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657498439"/>
                  </a:ext>
                </a:extLst>
              </a:tr>
              <a:tr h="455089">
                <a:tc>
                  <a:txBody>
                    <a:bodyPr/>
                    <a:lstStyle/>
                    <a:p>
                      <a:pPr algn="just"/>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Tarun</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r>
                        <a:rPr lang="en-IN" sz="2400"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1704</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r"/>
                      <a:r>
                        <a:rPr lang="en-IN" sz="2400"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78.35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b"/>
                </a:tc>
                <a:tc>
                  <a:txBody>
                    <a:bodyPr/>
                    <a:lstStyle/>
                    <a:p>
                      <a:pPr algn="r"/>
                      <a:r>
                        <a:rPr lang="en-IN" sz="2400"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110.36</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057080533"/>
                  </a:ext>
                </a:extLst>
              </a:tr>
              <a:tr h="455089">
                <a:tc>
                  <a:txBody>
                    <a:bodyPr/>
                    <a:lstStyle/>
                    <a:p>
                      <a:pPr algn="just"/>
                      <a:r>
                        <a:rPr lang="en-IN" sz="2400" b="1" kern="50">
                          <a:effectLst/>
                          <a:latin typeface="Arial Narrow" panose="020B0606020202030204" pitchFamily="34" charset="0"/>
                          <a:ea typeface="Lucida Sans Unicode" panose="020B0602030504020204" pitchFamily="34" charset="0"/>
                          <a:cs typeface="Arial" panose="020B0604020202020204" pitchFamily="34" charset="0"/>
                        </a:rPr>
                        <a:t>Total</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r>
                        <a:rPr lang="en-IN" sz="2400" b="1"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12355</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r"/>
                      <a:r>
                        <a:rPr lang="en-IN" sz="2400" b="1" kern="5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166.38</a:t>
                      </a:r>
                      <a:endParaRPr lang="en-IN" sz="24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r"/>
                      <a:r>
                        <a:rPr lang="en-IN" sz="2400" b="1" kern="50" dirty="0">
                          <a:solidFill>
                            <a:srgbClr val="000000"/>
                          </a:solidFill>
                          <a:effectLst/>
                          <a:latin typeface="Arial Narrow" panose="020B0606020202030204" pitchFamily="34" charset="0"/>
                          <a:ea typeface="Lucida Sans Unicode" panose="020B0602030504020204" pitchFamily="34" charset="0"/>
                          <a:cs typeface="Arial" panose="020B0604020202020204" pitchFamily="34" charset="0"/>
                        </a:rPr>
                        <a:t>286.67</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124049393"/>
                  </a:ext>
                </a:extLst>
              </a:tr>
            </a:tbl>
          </a:graphicData>
        </a:graphic>
      </p:graphicFrame>
      <p:sp>
        <p:nvSpPr>
          <p:cNvPr id="16" name="TextBox 15">
            <a:extLst>
              <a:ext uri="{FF2B5EF4-FFF2-40B4-BE49-F238E27FC236}">
                <a16:creationId xmlns:a16="http://schemas.microsoft.com/office/drawing/2014/main" id="{407182FB-7C34-471F-833F-ED6A11C3BD5F}"/>
              </a:ext>
            </a:extLst>
          </p:cNvPr>
          <p:cNvSpPr txBox="1"/>
          <p:nvPr/>
        </p:nvSpPr>
        <p:spPr>
          <a:xfrm>
            <a:off x="-123824" y="6110328"/>
            <a:ext cx="6372224" cy="461665"/>
          </a:xfrm>
          <a:prstGeom prst="rect">
            <a:avLst/>
          </a:prstGeom>
          <a:noFill/>
        </p:spPr>
        <p:txBody>
          <a:bodyPr wrap="square">
            <a:spAutoFit/>
          </a:bodyPr>
          <a:lstStyle/>
          <a:p>
            <a:pPr algn="just"/>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Details in page No.</a:t>
            </a:r>
            <a:r>
              <a:rPr lang="en-IN" sz="2400" b="0" i="0" u="none" strike="noStrike" baseline="0" dirty="0">
                <a:latin typeface="TimesNewRomanPSMT"/>
              </a:rPr>
              <a:t> 96 and 81- 83</a:t>
            </a:r>
            <a:r>
              <a:rPr lang="en-US" sz="2400" b="1" kern="50" dirty="0">
                <a:effectLst/>
                <a:latin typeface="Arial Narrow" panose="020B0606020202030204" pitchFamily="34" charset="0"/>
                <a:ea typeface="Lucida Sans Unicode" panose="020B0602030504020204" pitchFamily="34" charset="0"/>
                <a:cs typeface="Arial" panose="020B0604020202020204" pitchFamily="34" charset="0"/>
              </a:rPr>
              <a:t>)</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416986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A680A99E-21D1-471E-9B8C-3FBDE47A5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7"/>
            <a:ext cx="12511315" cy="6876097"/>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3265714" y="186612"/>
            <a:ext cx="8749003" cy="960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7" name="TextBox 6">
            <a:extLst>
              <a:ext uri="{FF2B5EF4-FFF2-40B4-BE49-F238E27FC236}">
                <a16:creationId xmlns:a16="http://schemas.microsoft.com/office/drawing/2014/main" id="{2864B3A9-B7AB-490A-B30A-EBF743D6FA2A}"/>
              </a:ext>
            </a:extLst>
          </p:cNvPr>
          <p:cNvSpPr txBox="1"/>
          <p:nvPr/>
        </p:nvSpPr>
        <p:spPr>
          <a:xfrm>
            <a:off x="0" y="1004147"/>
            <a:ext cx="11887200" cy="3046988"/>
          </a:xfrm>
          <a:prstGeom prst="rect">
            <a:avLst/>
          </a:prstGeom>
          <a:noFill/>
        </p:spPr>
        <p:txBody>
          <a:bodyPr wrap="square">
            <a:spAutoFit/>
          </a:bodyPr>
          <a:lstStyle/>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No.5 - Functioning of RSETIs</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During the FY 2021-22, 57 trainings were conducted by RSETIs for 1342 trainees </a:t>
            </a: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upto</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31-03-2022 for FY 2021-22.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Non-reimbursement of Training expenses by RSETI Tura and RSETI </a:t>
            </a:r>
            <a:r>
              <a:rPr lang="en-US" sz="2400" b="1" u="sng" kern="50" dirty="0" err="1">
                <a:effectLst/>
                <a:latin typeface="Arial Narrow" panose="020B0606020202030204" pitchFamily="34" charset="0"/>
                <a:ea typeface="Lucida Sans Unicode" panose="020B0602030504020204" pitchFamily="34" charset="0"/>
                <a:cs typeface="Arial" panose="020B0604020202020204" pitchFamily="34" charset="0"/>
              </a:rPr>
              <a:t>Umran</a:t>
            </a: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 RSETI</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Pending re-imbursement claim of training expenses in respect of RSETI </a:t>
            </a: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Umran</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and Tura is following up by MSRLS with the Government of India. MSRLS assured to pass on the payment to banks once it is received the Government of India.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marL="685800"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
        <p:nvSpPr>
          <p:cNvPr id="8" name="TextBox 7">
            <a:extLst>
              <a:ext uri="{FF2B5EF4-FFF2-40B4-BE49-F238E27FC236}">
                <a16:creationId xmlns:a16="http://schemas.microsoft.com/office/drawing/2014/main" id="{3C8A73DA-CCA6-405D-94AC-3391AC173DE5}"/>
              </a:ext>
            </a:extLst>
          </p:cNvPr>
          <p:cNvSpPr txBox="1"/>
          <p:nvPr/>
        </p:nvSpPr>
        <p:spPr>
          <a:xfrm>
            <a:off x="0" y="4051135"/>
            <a:ext cx="12075886" cy="2308324"/>
          </a:xfrm>
          <a:prstGeom prst="rect">
            <a:avLst/>
          </a:prstGeom>
          <a:noFill/>
        </p:spPr>
        <p:txBody>
          <a:bodyPr wrap="square">
            <a:spAutoFit/>
          </a:bodyPr>
          <a:lstStyle/>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No.6 – Position of NPAs in respect of schematic lending, Certificate Cases and Recovery of NPAs</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Out of 16705 loan accounts for Rs.254.09 crores, there are 1890 NPA loan accounts constituting 9.84% of the total Government sponsored loan. The matter was taken up by the Joint Director Institution Finance &amp; Deputy Secretary, Govt of Meghalaya vide No.FIF.11/1998/754 dated 08.02.2022 with the District administrations to organize recovery along with LDMs.</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187580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A680A99E-21D1-471E-9B8C-3FBDE47A5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7"/>
            <a:ext cx="12511315" cy="6876097"/>
          </a:xfrm>
          <a:prstGeom prst="rect">
            <a:avLst/>
          </a:prstGeom>
        </p:spPr>
      </p:pic>
      <p:sp>
        <p:nvSpPr>
          <p:cNvPr id="10" name="AutoShape 2" descr="✓[1625+] Cream Colored Background - Android / iPhone HD Wallpaper Background  Download HD Wallpapers (Desktop Background / Android / iPhone) (1080p, 4k)  (1080x850) (2021)">
            <a:extLst>
              <a:ext uri="{FF2B5EF4-FFF2-40B4-BE49-F238E27FC236}">
                <a16:creationId xmlns:a16="http://schemas.microsoft.com/office/drawing/2014/main" id="{CF0B7209-DE20-4088-B174-B2B1EF8E17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Title 5">
            <a:extLst>
              <a:ext uri="{FF2B5EF4-FFF2-40B4-BE49-F238E27FC236}">
                <a16:creationId xmlns:a16="http://schemas.microsoft.com/office/drawing/2014/main" id="{EC6200D6-2E93-47A5-812A-AEFD8CC56C09}"/>
              </a:ext>
            </a:extLst>
          </p:cNvPr>
          <p:cNvSpPr txBox="1">
            <a:spLocks/>
          </p:cNvSpPr>
          <p:nvPr/>
        </p:nvSpPr>
        <p:spPr>
          <a:xfrm>
            <a:off x="3265714" y="186612"/>
            <a:ext cx="8749003" cy="960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rgbClr val="B01808"/>
              </a:solidFill>
            </a:endParaRPr>
          </a:p>
        </p:txBody>
      </p:sp>
      <p:sp>
        <p:nvSpPr>
          <p:cNvPr id="7" name="TextBox 6">
            <a:extLst>
              <a:ext uri="{FF2B5EF4-FFF2-40B4-BE49-F238E27FC236}">
                <a16:creationId xmlns:a16="http://schemas.microsoft.com/office/drawing/2014/main" id="{2864B3A9-B7AB-490A-B30A-EBF743D6FA2A}"/>
              </a:ext>
            </a:extLst>
          </p:cNvPr>
          <p:cNvSpPr txBox="1"/>
          <p:nvPr/>
        </p:nvSpPr>
        <p:spPr>
          <a:xfrm>
            <a:off x="304800" y="1089898"/>
            <a:ext cx="11887200" cy="5570756"/>
          </a:xfrm>
          <a:prstGeom prst="rect">
            <a:avLst/>
          </a:prstGeom>
          <a:noFill/>
        </p:spPr>
        <p:txBody>
          <a:bodyPr wrap="square">
            <a:spAutoFit/>
          </a:bodyPr>
          <a:lstStyle/>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No.7 – Any other Agenda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r>
              <a:rPr lang="en-US" sz="2400" b="1"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r>
              <a:rPr lang="en-US" sz="2200" u="none" strike="noStrike" kern="50" dirty="0" err="1">
                <a:effectLst/>
                <a:latin typeface="Arial Narrow" panose="020B0606020202030204" pitchFamily="34" charset="0"/>
                <a:ea typeface="Lucida Sans Unicode" panose="020B0602030504020204" pitchFamily="34" charset="0"/>
                <a:cs typeface="Arial" panose="020B0604020202020204" pitchFamily="34" charset="0"/>
              </a:rPr>
              <a:t>i</a:t>
            </a:r>
            <a:r>
              <a:rPr lang="en-US" sz="2200"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 </a:t>
            </a:r>
            <a:r>
              <a:rPr lang="en-US" sz="2200" u="none" strike="noStrike" kern="50" dirty="0">
                <a:effectLst/>
                <a:latin typeface="Arial" panose="020B0604020202020204" pitchFamily="34" charset="0"/>
                <a:ea typeface="Lucida Sans Unicode" panose="020B0602030504020204" pitchFamily="34" charset="0"/>
                <a:cs typeface="Arial" panose="020B0604020202020204" pitchFamily="34" charset="0"/>
              </a:rPr>
              <a:t>Enhancing  Credit Flow to Agriculture &amp; Allied Sector through Credit Guarantee Scheme- NABARD may appraise the house on Credit Guarantee related </a:t>
            </a:r>
            <a:r>
              <a:rPr lang="en-US" sz="2200" u="none" strike="noStrike" kern="50" dirty="0">
                <a:effectLst/>
                <a:latin typeface="Arial Narrow" panose="020B0606020202030204" pitchFamily="34" charset="0"/>
                <a:ea typeface="Lucida Sans Unicode" panose="020B0602030504020204" pitchFamily="34" charset="0"/>
                <a:cs typeface="Arial" panose="020B0604020202020204" pitchFamily="34" charset="0"/>
              </a:rPr>
              <a:t>operations.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lvl="0" algn="just"/>
            <a:endParaRPr lang="en-US" sz="2400" kern="50" dirty="0">
              <a:effectLst/>
              <a:latin typeface="Arial Narrow" panose="020B0606020202030204" pitchFamily="34" charset="0"/>
              <a:ea typeface="Lucida Sans Unicode" panose="020B0602030504020204" pitchFamily="34" charset="0"/>
              <a:cs typeface="Arial" panose="020B0604020202020204" pitchFamily="34" charset="0"/>
            </a:endParaRPr>
          </a:p>
          <a:p>
            <a:pPr lvl="0" algn="just"/>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ii.The</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progress of Farmer ID Card implementation-NIC to appraise the house.</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marL="685800" algn="just"/>
            <a:r>
              <a:rPr lang="en-US" sz="2400" kern="50" dirty="0">
                <a:effectLst/>
                <a:highlight>
                  <a:srgbClr val="FFFF00"/>
                </a:highlight>
                <a:latin typeface="Arial Narrow" panose="020B0606020202030204" pitchFamily="34" charset="0"/>
                <a:ea typeface="Lucida Sans Unicode" panose="020B0602030504020204" pitchFamily="34" charset="0"/>
                <a:cs typeface="Arial" panose="020B060402020202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lvl="0" algn="just"/>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iii. The proposal of BSNL to lay </a:t>
            </a: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Opticle</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a:t>
            </a:r>
            <a:r>
              <a:rPr lang="en-US" sz="2400" kern="50" dirty="0" err="1">
                <a:effectLst/>
                <a:latin typeface="Arial Narrow" panose="020B0606020202030204" pitchFamily="34" charset="0"/>
                <a:ea typeface="Lucida Sans Unicode" panose="020B0602030504020204" pitchFamily="34" charset="0"/>
                <a:cs typeface="Arial" panose="020B0604020202020204" pitchFamily="34" charset="0"/>
              </a:rPr>
              <a:t>Fibres</a:t>
            </a:r>
            <a:r>
              <a:rPr lang="en-US" sz="2400" kern="50" dirty="0">
                <a:effectLst/>
                <a:latin typeface="Arial Narrow" panose="020B0606020202030204" pitchFamily="34" charset="0"/>
                <a:ea typeface="Lucida Sans Unicode" panose="020B0602030504020204" pitchFamily="34" charset="0"/>
                <a:cs typeface="Arial" panose="020B0604020202020204" pitchFamily="34" charset="0"/>
              </a:rPr>
              <a:t> Cable along the Stretch of International border for better         network connectivity along international border with Bangladesh is submitted to the Government.</a:t>
            </a: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 </a:t>
            </a:r>
          </a:p>
          <a:p>
            <a:pPr lvl="0" algn="just"/>
            <a:endParaRPr lang="en-IN" sz="2000" kern="50" dirty="0">
              <a:latin typeface="Calibri" panose="020F0502020204030204" pitchFamily="34" charset="0"/>
              <a:ea typeface="Lucida Sans Unicode" panose="020B0602030504020204" pitchFamily="34" charset="0"/>
              <a:cs typeface="Tahoma" panose="020B0604030504040204" pitchFamily="34" charset="0"/>
            </a:endParaRPr>
          </a:p>
          <a:p>
            <a:pPr marL="514350" lvl="0" indent="-514350" algn="just">
              <a:buAutoNum type="romanLcPeriod" startAt="4"/>
            </a:pPr>
            <a:r>
              <a:rPr lang="en-US" sz="2000" kern="50" dirty="0">
                <a:effectLst/>
                <a:latin typeface="Arial" panose="020B0604020202020204" pitchFamily="34" charset="0"/>
                <a:ea typeface="Calibri" panose="020F0502020204030204" pitchFamily="34" charset="0"/>
              </a:rPr>
              <a:t>The Priority Sectors advances ACP Target for the FY 2022-23 is worked out for Rs.1485 </a:t>
            </a:r>
            <a:r>
              <a:rPr lang="en-US" sz="2000" kern="50" dirty="0" err="1">
                <a:effectLst/>
                <a:latin typeface="Arial" panose="020B0604020202020204" pitchFamily="34" charset="0"/>
                <a:ea typeface="Calibri" panose="020F0502020204030204" pitchFamily="34" charset="0"/>
              </a:rPr>
              <a:t>Crores</a:t>
            </a:r>
            <a:r>
              <a:rPr lang="en-US" sz="2000" kern="50" dirty="0">
                <a:effectLst/>
                <a:latin typeface="Arial" panose="020B0604020202020204" pitchFamily="34" charset="0"/>
                <a:ea typeface="Calibri" panose="020F0502020204030204" pitchFamily="34" charset="0"/>
              </a:rPr>
              <a:t>.</a:t>
            </a:r>
          </a:p>
          <a:p>
            <a:pPr lvl="0" algn="just"/>
            <a:endParaRPr lang="en-IN" sz="2000" kern="50" dirty="0">
              <a:effectLst/>
              <a:latin typeface="Calibri" panose="020F0502020204030204" pitchFamily="34" charset="0"/>
              <a:ea typeface="Calibri" panose="020F0502020204030204" pitchFamily="34" charset="0"/>
            </a:endParaRPr>
          </a:p>
          <a:p>
            <a:pPr algn="just"/>
            <a:r>
              <a:rPr lang="en-US" sz="2400" kern="50" dirty="0">
                <a:effectLst/>
                <a:latin typeface="Arial" panose="020B0604020202020204" pitchFamily="34" charset="0"/>
                <a:ea typeface="Calibri" panose="020F0502020204030204" pitchFamily="34" charset="0"/>
              </a:rPr>
              <a:t>v</a:t>
            </a:r>
            <a:r>
              <a:rPr lang="en-US" sz="2400" b="1" kern="50" dirty="0">
                <a:effectLst/>
                <a:latin typeface="Arial" panose="020B0604020202020204" pitchFamily="34" charset="0"/>
                <a:ea typeface="Calibri" panose="020F0502020204030204" pitchFamily="34" charset="0"/>
              </a:rPr>
              <a:t>. </a:t>
            </a:r>
            <a:r>
              <a:rPr lang="en-US" sz="2000" kern="50" dirty="0">
                <a:effectLst/>
                <a:latin typeface="Arial" panose="020B0604020202020204" pitchFamily="34" charset="0"/>
                <a:ea typeface="Calibri" panose="020F0502020204030204" pitchFamily="34" charset="0"/>
              </a:rPr>
              <a:t>Credit linkage of Rubber plantation under Rubber Plantation Development Scheme in NE during 2021 to 2025. Under the scheme, Credit linked has been approved with interest subvention and Credit Guarantee by National Credit Guarantee and Trustee Company (NCGTC).</a:t>
            </a:r>
            <a:endParaRPr lang="en-IN" sz="2000" kern="50" dirty="0">
              <a:effectLst/>
              <a:latin typeface="Calibri" panose="020F0502020204030204" pitchFamily="34" charset="0"/>
              <a:ea typeface="Calibri" panose="020F0502020204030204" pitchFamily="34" charset="0"/>
            </a:endParaRPr>
          </a:p>
          <a:p>
            <a:pPr algn="just"/>
            <a:endParaRPr lang="en-US" sz="1800" kern="5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400" kern="50" dirty="0">
                <a:latin typeface="Arial" panose="020B0604020202020204" pitchFamily="34" charset="0"/>
                <a:ea typeface="Calibri" panose="020F0502020204030204" pitchFamily="34" charset="0"/>
                <a:cs typeface="Arial" panose="020B0604020202020204" pitchFamily="34" charset="0"/>
              </a:rPr>
              <a:t>VI. The Status update of PNB RSETI in </a:t>
            </a:r>
            <a:r>
              <a:rPr lang="en-US" sz="2400" kern="50" dirty="0" err="1">
                <a:latin typeface="Arial" panose="020B0604020202020204" pitchFamily="34" charset="0"/>
                <a:ea typeface="Calibri" panose="020F0502020204030204" pitchFamily="34" charset="0"/>
                <a:cs typeface="Arial" panose="020B0604020202020204" pitchFamily="34" charset="0"/>
              </a:rPr>
              <a:t>Jaintia</a:t>
            </a:r>
            <a:r>
              <a:rPr lang="en-US" sz="2400" kern="50" dirty="0">
                <a:latin typeface="Arial" panose="020B0604020202020204" pitchFamily="34" charset="0"/>
                <a:ea typeface="Calibri" panose="020F0502020204030204" pitchFamily="34" charset="0"/>
                <a:cs typeface="Arial" panose="020B0604020202020204" pitchFamily="34" charset="0"/>
              </a:rPr>
              <a:t> Hills district.</a:t>
            </a:r>
            <a:endParaRPr lang="en-IN" sz="2400" kern="5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491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1" y="-70499"/>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158011" y="0"/>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1591175614"/>
              </p:ext>
            </p:extLst>
          </p:nvPr>
        </p:nvGraphicFramePr>
        <p:xfrm>
          <a:off x="179798" y="1238962"/>
          <a:ext cx="11829142" cy="4994190"/>
        </p:xfrm>
        <a:graphic>
          <a:graphicData uri="http://schemas.openxmlformats.org/drawingml/2006/table">
            <a:tbl>
              <a:tblPr>
                <a:tableStyleId>{E8B1032C-EA38-4F05-BA0D-38AFFFC7BED3}</a:tableStyleId>
              </a:tblPr>
              <a:tblGrid>
                <a:gridCol w="769258">
                  <a:extLst>
                    <a:ext uri="{9D8B030D-6E8A-4147-A177-3AD203B41FA5}">
                      <a16:colId xmlns:a16="http://schemas.microsoft.com/office/drawing/2014/main" val="1500032722"/>
                    </a:ext>
                  </a:extLst>
                </a:gridCol>
                <a:gridCol w="5021943">
                  <a:extLst>
                    <a:ext uri="{9D8B030D-6E8A-4147-A177-3AD203B41FA5}">
                      <a16:colId xmlns:a16="http://schemas.microsoft.com/office/drawing/2014/main" val="4193749873"/>
                    </a:ext>
                  </a:extLst>
                </a:gridCol>
                <a:gridCol w="1349828">
                  <a:extLst>
                    <a:ext uri="{9D8B030D-6E8A-4147-A177-3AD203B41FA5}">
                      <a16:colId xmlns:a16="http://schemas.microsoft.com/office/drawing/2014/main" val="3490777735"/>
                    </a:ext>
                  </a:extLst>
                </a:gridCol>
                <a:gridCol w="4688113">
                  <a:extLst>
                    <a:ext uri="{9D8B030D-6E8A-4147-A177-3AD203B41FA5}">
                      <a16:colId xmlns:a16="http://schemas.microsoft.com/office/drawing/2014/main" val="1768204245"/>
                    </a:ext>
                  </a:extLst>
                </a:gridCol>
              </a:tblGrid>
              <a:tr h="1065699">
                <a:tc>
                  <a:txBody>
                    <a:bodyPr/>
                    <a:lstStyle/>
                    <a:p>
                      <a:pPr algn="ctr">
                        <a:lnSpc>
                          <a:spcPct val="107000"/>
                        </a:lnSpc>
                      </a:pPr>
                      <a:endParaRPr lang="en-US" sz="2000" b="1" kern="150" dirty="0">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0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3600840">
                <a:tc>
                  <a:txBody>
                    <a:bodyPr/>
                    <a:lstStyle/>
                    <a:p>
                      <a:pPr algn="ctr">
                        <a:lnSpc>
                          <a:spcPct val="107000"/>
                        </a:lnSpc>
                      </a:pPr>
                      <a:r>
                        <a:rPr lang="en-US" sz="1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11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1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11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1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11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1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11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endPar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2</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Banks to ensure that banking outlets is available within 5 Kilometers distance for financial inclusion and credit linkage in villages. </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MCAB and ICICI bank to cover with banking outlets the remaining uncover villages under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Jandhan</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darshak</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App. Chief Secretary advised the Banks and  Government departments to ensure that all villages are covered with banking outlets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All Banks and Finance department</a:t>
                      </a:r>
                      <a:endParaRPr lang="en-IN" sz="22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MCAB is under tied-up with Integrated Village Co-operative Societies (IVCS) to provide banking services in villages within 5 Km distance. The remaining uncover villages will be cover with IVCS. As on 31.03.2022, 98% of the 6357 villages with</a:t>
                      </a:r>
                      <a:r>
                        <a:rPr lang="en-US" sz="2200" kern="150" baseline="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less than 2000 population</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is covered with banking outlets.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285681860"/>
                  </a:ext>
                </a:extLst>
              </a:tr>
            </a:tbl>
          </a:graphicData>
        </a:graphic>
      </p:graphicFrame>
      <p:sp>
        <p:nvSpPr>
          <p:cNvPr id="10" name="TextBox 9">
            <a:extLst>
              <a:ext uri="{FF2B5EF4-FFF2-40B4-BE49-F238E27FC236}">
                <a16:creationId xmlns:a16="http://schemas.microsoft.com/office/drawing/2014/main" id="{8FC6C367-95F0-413C-A676-2EA933EF2C65}"/>
              </a:ext>
            </a:extLst>
          </p:cNvPr>
          <p:cNvSpPr txBox="1"/>
          <p:nvPr/>
        </p:nvSpPr>
        <p:spPr>
          <a:xfrm>
            <a:off x="121740" y="521156"/>
            <a:ext cx="11945257" cy="830997"/>
          </a:xfrm>
          <a:prstGeom prst="rect">
            <a:avLst/>
          </a:prstGeom>
          <a:noFill/>
        </p:spPr>
        <p:txBody>
          <a:bodyPr wrap="square">
            <a:spAutoFit/>
          </a:bodyPr>
          <a:lstStyle/>
          <a:p>
            <a:pPr marL="342900" indent="-342900" algn="just">
              <a:buFont typeface="Wingdings" panose="05000000000000000000" pitchFamily="2" charset="2"/>
              <a:buChar char="Ø"/>
            </a:pPr>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Agenda 1</a:t>
            </a:r>
            <a:r>
              <a:rPr lang="en-US" sz="2400" u="sng" kern="50" dirty="0">
                <a:effectLst/>
                <a:latin typeface="Arial Narrow" panose="020B0606020202030204" pitchFamily="34" charset="0"/>
                <a:ea typeface="Lucida Sans Unicode" panose="020B0602030504020204" pitchFamily="34" charset="0"/>
                <a:cs typeface="Arial" panose="020B0604020202020204" pitchFamily="34" charset="0"/>
              </a:rPr>
              <a:t> </a:t>
            </a:r>
          </a:p>
          <a:p>
            <a:pPr algn="just"/>
            <a:r>
              <a:rPr lang="en-US" sz="2400" b="1" u="sng" kern="50" dirty="0">
                <a:effectLst/>
                <a:latin typeface="Arial Narrow" panose="020B0606020202030204" pitchFamily="34" charset="0"/>
                <a:ea typeface="Lucida Sans Unicode" panose="020B0602030504020204" pitchFamily="34" charset="0"/>
                <a:cs typeface="Arial" panose="020B0604020202020204" pitchFamily="34" charset="0"/>
              </a:rPr>
              <a:t>Action Taken Report of SLBC Meeting dated 06.04.2022 for the Quarter ending December 2021</a:t>
            </a:r>
          </a:p>
        </p:txBody>
      </p:sp>
    </p:spTree>
    <p:extLst>
      <p:ext uri="{BB962C8B-B14F-4D97-AF65-F5344CB8AC3E}">
        <p14:creationId xmlns:p14="http://schemas.microsoft.com/office/powerpoint/2010/main" val="7880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641987-0DE7-4890-81E6-DA41F3BD3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3" y="1411145"/>
            <a:ext cx="7761622" cy="3830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655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0" y="-145143"/>
            <a:ext cx="12168950" cy="7662635"/>
          </a:xfrm>
          <a:prstGeom prst="rect">
            <a:avLst/>
          </a:prstGeom>
        </p:spPr>
      </p:pic>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2720919511"/>
              </p:ext>
            </p:extLst>
          </p:nvPr>
        </p:nvGraphicFramePr>
        <p:xfrm>
          <a:off x="23050" y="1030513"/>
          <a:ext cx="12168950" cy="5544457"/>
        </p:xfrm>
        <a:graphic>
          <a:graphicData uri="http://schemas.openxmlformats.org/drawingml/2006/table">
            <a:tbl>
              <a:tblPr>
                <a:tableStyleId>{E8B1032C-EA38-4F05-BA0D-38AFFFC7BED3}</a:tableStyleId>
              </a:tblPr>
              <a:tblGrid>
                <a:gridCol w="648754">
                  <a:extLst>
                    <a:ext uri="{9D8B030D-6E8A-4147-A177-3AD203B41FA5}">
                      <a16:colId xmlns:a16="http://schemas.microsoft.com/office/drawing/2014/main" val="1500032722"/>
                    </a:ext>
                  </a:extLst>
                </a:gridCol>
                <a:gridCol w="3905361">
                  <a:extLst>
                    <a:ext uri="{9D8B030D-6E8A-4147-A177-3AD203B41FA5}">
                      <a16:colId xmlns:a16="http://schemas.microsoft.com/office/drawing/2014/main" val="4193749873"/>
                    </a:ext>
                  </a:extLst>
                </a:gridCol>
                <a:gridCol w="2040481">
                  <a:extLst>
                    <a:ext uri="{9D8B030D-6E8A-4147-A177-3AD203B41FA5}">
                      <a16:colId xmlns:a16="http://schemas.microsoft.com/office/drawing/2014/main" val="3490777735"/>
                    </a:ext>
                  </a:extLst>
                </a:gridCol>
                <a:gridCol w="5574354">
                  <a:extLst>
                    <a:ext uri="{9D8B030D-6E8A-4147-A177-3AD203B41FA5}">
                      <a16:colId xmlns:a16="http://schemas.microsoft.com/office/drawing/2014/main" val="1768204245"/>
                    </a:ext>
                  </a:extLst>
                </a:gridCol>
              </a:tblGrid>
              <a:tr h="653138">
                <a:tc>
                  <a:txBody>
                    <a:bodyPr/>
                    <a:lstStyle/>
                    <a:p>
                      <a:pPr algn="ctr">
                        <a:lnSpc>
                          <a:spcPct val="107000"/>
                        </a:lnSpc>
                      </a:pPr>
                      <a:r>
                        <a:rPr lang="en-US" sz="1800" b="1" kern="150" dirty="0" err="1">
                          <a:effectLst/>
                          <a:latin typeface="Arial" panose="020B0604020202020204" pitchFamily="34" charset="0"/>
                          <a:ea typeface="Lucida Sans Unicode" panose="020B0602030504020204" pitchFamily="34" charset="0"/>
                          <a:cs typeface="Tahoma" panose="020B0604030504040204" pitchFamily="34" charset="0"/>
                        </a:rPr>
                        <a:t>Sl</a:t>
                      </a:r>
                      <a:endParaRPr lang="en-US" sz="1800" b="1" kern="150" dirty="0">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18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No.</a:t>
                      </a:r>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18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18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1800" b="1" kern="15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18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18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18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4891319">
                <a:tc>
                  <a:txBody>
                    <a:bodyPr/>
                    <a:lstStyle/>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endPar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3</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Meghalaya Rural Bank and MSRLS for close coordination on bank </a:t>
                      </a:r>
                      <a:r>
                        <a:rPr lang="en-US" sz="2400" kern="150" dirty="0" err="1">
                          <a:effectLst/>
                          <a:latin typeface="Arial" panose="020B0604020202020204" pitchFamily="34" charset="0"/>
                          <a:ea typeface="Lucida Sans Unicode" panose="020B0602030504020204" pitchFamily="34" charset="0"/>
                          <a:cs typeface="Tahoma" panose="020B0604030504040204" pitchFamily="34" charset="0"/>
                        </a:rPr>
                        <a:t>Sakhi</a:t>
                      </a: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BC deployment. MRB </a:t>
                      </a: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is requested to ensure that BCs points meant for </a:t>
                      </a:r>
                      <a:r>
                        <a:rPr lang="en-US" sz="24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Rongara</a:t>
                      </a: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block are not operating from </a:t>
                      </a:r>
                      <a:r>
                        <a:rPr lang="en-US" sz="24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Baghmara</a:t>
                      </a: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or any other locations outside </a:t>
                      </a:r>
                      <a:r>
                        <a:rPr lang="en-US" sz="24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Rongara</a:t>
                      </a: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Block.</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MRB and MSRLS</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MRB and MSRLS are in close coordination on BC and Micro ATM deployment in rural villages. There are 600 Micro ATM deployed by MRB through BCs in collaboration with MSRLS and Common Service Centre (CSC). MRB has deployed 5 BCs operating in </a:t>
                      </a:r>
                      <a:r>
                        <a:rPr lang="en-US" sz="24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Rongara</a:t>
                      </a: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Block at present.</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285681860"/>
                  </a:ext>
                </a:extLst>
              </a:tr>
            </a:tbl>
          </a:graphicData>
        </a:graphic>
      </p:graphicFrame>
      <p:sp>
        <p:nvSpPr>
          <p:cNvPr id="8" name="TextBox 7">
            <a:extLst>
              <a:ext uri="{FF2B5EF4-FFF2-40B4-BE49-F238E27FC236}">
                <a16:creationId xmlns:a16="http://schemas.microsoft.com/office/drawing/2014/main" id="{D2341B69-2C81-40FE-AD08-1C27C4B0E160}"/>
              </a:ext>
            </a:extLst>
          </p:cNvPr>
          <p:cNvSpPr txBox="1"/>
          <p:nvPr/>
        </p:nvSpPr>
        <p:spPr>
          <a:xfrm>
            <a:off x="4189446" y="137756"/>
            <a:ext cx="6552421" cy="461665"/>
          </a:xfrm>
          <a:prstGeom prst="rect">
            <a:avLst/>
          </a:prstGeom>
          <a:noFill/>
        </p:spPr>
        <p:txBody>
          <a:bodyPr wrap="square">
            <a:sp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dirty="0"/>
          </a:p>
        </p:txBody>
      </p:sp>
    </p:spTree>
    <p:extLst>
      <p:ext uri="{BB962C8B-B14F-4D97-AF65-F5344CB8AC3E}">
        <p14:creationId xmlns:p14="http://schemas.microsoft.com/office/powerpoint/2010/main" val="91276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 y="-145143"/>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027382" y="214086"/>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1318271633"/>
              </p:ext>
            </p:extLst>
          </p:nvPr>
        </p:nvGraphicFramePr>
        <p:xfrm>
          <a:off x="23050" y="1030514"/>
          <a:ext cx="12168950" cy="6183086"/>
        </p:xfrm>
        <a:graphic>
          <a:graphicData uri="http://schemas.openxmlformats.org/drawingml/2006/table">
            <a:tbl>
              <a:tblPr>
                <a:tableStyleId>{E8B1032C-EA38-4F05-BA0D-38AFFFC7BED3}</a:tableStyleId>
              </a:tblPr>
              <a:tblGrid>
                <a:gridCol w="592407">
                  <a:extLst>
                    <a:ext uri="{9D8B030D-6E8A-4147-A177-3AD203B41FA5}">
                      <a16:colId xmlns:a16="http://schemas.microsoft.com/office/drawing/2014/main" val="1500032722"/>
                    </a:ext>
                  </a:extLst>
                </a:gridCol>
                <a:gridCol w="3961708">
                  <a:extLst>
                    <a:ext uri="{9D8B030D-6E8A-4147-A177-3AD203B41FA5}">
                      <a16:colId xmlns:a16="http://schemas.microsoft.com/office/drawing/2014/main" val="4193749873"/>
                    </a:ext>
                  </a:extLst>
                </a:gridCol>
                <a:gridCol w="2040481">
                  <a:extLst>
                    <a:ext uri="{9D8B030D-6E8A-4147-A177-3AD203B41FA5}">
                      <a16:colId xmlns:a16="http://schemas.microsoft.com/office/drawing/2014/main" val="3490777735"/>
                    </a:ext>
                  </a:extLst>
                </a:gridCol>
                <a:gridCol w="5574354">
                  <a:extLst>
                    <a:ext uri="{9D8B030D-6E8A-4147-A177-3AD203B41FA5}">
                      <a16:colId xmlns:a16="http://schemas.microsoft.com/office/drawing/2014/main" val="1768204245"/>
                    </a:ext>
                  </a:extLst>
                </a:gridCol>
              </a:tblGrid>
              <a:tr h="921605">
                <a:tc>
                  <a:txBody>
                    <a:bodyPr/>
                    <a:lstStyle/>
                    <a:p>
                      <a:pPr algn="ctr">
                        <a:lnSpc>
                          <a:spcPct val="107000"/>
                        </a:lnSpc>
                      </a:pPr>
                      <a:r>
                        <a:rPr lang="en-US" sz="18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18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18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1800" b="1" kern="15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18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18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5261481">
                <a:tc>
                  <a:txBody>
                    <a:bodyPr/>
                    <a:lstStyle/>
                    <a:p>
                      <a:pPr algn="ctr">
                        <a:lnSpc>
                          <a:spcPct val="107000"/>
                        </a:lnSpc>
                      </a:pPr>
                      <a:r>
                        <a:rPr lang="en-US" sz="2200" b="1"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endPar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4</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effectLst/>
                          <a:latin typeface="Arial" panose="020B0604020202020204" pitchFamily="34" charset="0"/>
                          <a:ea typeface="Arial Unicode MS"/>
                          <a:cs typeface="Tahoma" panose="020B0604030504040204" pitchFamily="34" charset="0"/>
                        </a:rPr>
                        <a:t>T</a:t>
                      </a:r>
                      <a:r>
                        <a:rPr lang="en-US" sz="2200" kern="150" dirty="0">
                          <a:solidFill>
                            <a:srgbClr val="000000"/>
                          </a:solidFill>
                          <a:effectLst/>
                          <a:latin typeface="Arial" panose="020B0604020202020204" pitchFamily="34" charset="0"/>
                          <a:ea typeface="Arial Unicode MS"/>
                          <a:cs typeface="Tahoma" panose="020B0604030504040204" pitchFamily="34" charset="0"/>
                        </a:rPr>
                        <a:t>he following banks to ensure new branch opening and ATM installation is happening within stipulated time. The name of allotted Banks for branch opening are </a:t>
                      </a:r>
                      <a:r>
                        <a:rPr lang="en-US" sz="2200" b="1" kern="150" dirty="0">
                          <a:solidFill>
                            <a:srgbClr val="000000"/>
                          </a:solidFill>
                          <a:effectLst/>
                          <a:latin typeface="Arial" panose="020B0604020202020204" pitchFamily="34" charset="0"/>
                          <a:ea typeface="Arial Unicode MS"/>
                          <a:cs typeface="Tahoma" panose="020B0604030504040204" pitchFamily="34" charset="0"/>
                        </a:rPr>
                        <a:t>CANARA Bank, MCAB, AXIS Bank, MRB and PNB</a:t>
                      </a:r>
                      <a:r>
                        <a:rPr lang="en-US" sz="2200" kern="150" dirty="0">
                          <a:solidFill>
                            <a:srgbClr val="000000"/>
                          </a:solidFill>
                          <a:effectLst/>
                          <a:latin typeface="Arial" panose="020B0604020202020204" pitchFamily="34" charset="0"/>
                          <a:ea typeface="Arial Unicode MS"/>
                          <a:cs typeface="Tahoma" panose="020B0604030504040204" pitchFamily="34" charset="0"/>
                        </a:rPr>
                        <a:t>.</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effectLst/>
                          <a:latin typeface="Arial" panose="020B0604020202020204" pitchFamily="34" charset="0"/>
                          <a:ea typeface="Arial Unicode MS"/>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b="1" kern="150" dirty="0">
                          <a:solidFill>
                            <a:srgbClr val="000000"/>
                          </a:solidFill>
                          <a:effectLst/>
                          <a:latin typeface="Arial" panose="020B0604020202020204" pitchFamily="34" charset="0"/>
                          <a:ea typeface="Arial Unicode MS"/>
                          <a:cs typeface="Tahoma" panose="020B0604030504040204" pitchFamily="34" charset="0"/>
                        </a:rPr>
                        <a:t>ATM </a:t>
                      </a:r>
                      <a:r>
                        <a:rPr lang="en-US" sz="2200" kern="150" dirty="0">
                          <a:solidFill>
                            <a:srgbClr val="000000"/>
                          </a:solidFill>
                          <a:effectLst/>
                          <a:latin typeface="Arial" panose="020B0604020202020204" pitchFamily="34" charset="0"/>
                          <a:ea typeface="Arial Unicode MS"/>
                          <a:cs typeface="Tahoma" panose="020B0604030504040204" pitchFamily="34" charset="0"/>
                        </a:rPr>
                        <a:t>installation at </a:t>
                      </a:r>
                      <a:r>
                        <a:rPr lang="en-US" sz="2200" b="1" kern="150" dirty="0">
                          <a:solidFill>
                            <a:srgbClr val="000000"/>
                          </a:solidFill>
                          <a:effectLst/>
                          <a:latin typeface="Arial" panose="020B0604020202020204" pitchFamily="34" charset="0"/>
                          <a:ea typeface="Arial Unicode MS"/>
                          <a:cs typeface="Tahoma" panose="020B0604030504040204" pitchFamily="34" charset="0"/>
                        </a:rPr>
                        <a:t>MAWJRONG by BANK of BARODA </a:t>
                      </a:r>
                      <a:r>
                        <a:rPr lang="en-US" sz="2200" kern="150" dirty="0">
                          <a:solidFill>
                            <a:srgbClr val="000000"/>
                          </a:solidFill>
                          <a:effectLst/>
                          <a:latin typeface="Arial" panose="020B0604020202020204" pitchFamily="34" charset="0"/>
                          <a:ea typeface="Arial Unicode MS"/>
                          <a:cs typeface="Tahoma" panose="020B0604030504040204" pitchFamily="34" charset="0"/>
                        </a:rPr>
                        <a:t>and</a:t>
                      </a:r>
                      <a:r>
                        <a:rPr lang="en-US" sz="2200" b="1" kern="150" dirty="0">
                          <a:solidFill>
                            <a:srgbClr val="000000"/>
                          </a:solidFill>
                          <a:effectLst/>
                          <a:latin typeface="Arial" panose="020B0604020202020204" pitchFamily="34" charset="0"/>
                          <a:ea typeface="Arial Unicode MS"/>
                          <a:cs typeface="Tahoma" panose="020B0604030504040204" pitchFamily="34" charset="0"/>
                        </a:rPr>
                        <a:t> at SOHIONG</a:t>
                      </a:r>
                      <a:r>
                        <a:rPr lang="en-US" sz="2200" kern="150" dirty="0">
                          <a:solidFill>
                            <a:srgbClr val="000000"/>
                          </a:solidFill>
                          <a:effectLst/>
                          <a:latin typeface="Arial" panose="020B0604020202020204" pitchFamily="34" charset="0"/>
                          <a:ea typeface="Arial Unicode MS"/>
                          <a:cs typeface="Tahoma" panose="020B0604030504040204" pitchFamily="34" charset="0"/>
                        </a:rPr>
                        <a:t> by </a:t>
                      </a:r>
                      <a:r>
                        <a:rPr lang="en-US" sz="2200" b="1" kern="150" dirty="0">
                          <a:solidFill>
                            <a:srgbClr val="000000"/>
                          </a:solidFill>
                          <a:effectLst/>
                          <a:latin typeface="Arial" panose="020B0604020202020204" pitchFamily="34" charset="0"/>
                          <a:ea typeface="Arial Unicode MS"/>
                          <a:cs typeface="Tahoma" panose="020B0604030504040204" pitchFamily="34" charset="0"/>
                        </a:rPr>
                        <a:t>CANARA BANK</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CANARA Bank, MCAB, AXIS Bank, MRB, PNB and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BANK of BARODA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nSpc>
                          <a:spcPct val="107000"/>
                        </a:lnSpc>
                      </a:pPr>
                      <a:r>
                        <a:rPr lang="en-US" sz="2200" b="1"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Canara bank</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-The survey for branch opening at </a:t>
                      </a:r>
                      <a:r>
                        <a:rPr lang="en-US" sz="22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Gasuapara</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was conducted on 06.03.2022 and founded as not feasible at present. However, Canara bank assured to deploy BC in </a:t>
                      </a:r>
                      <a:r>
                        <a:rPr lang="en-US" sz="22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Gasuapara</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ATM installed by Canara bank at </a:t>
                      </a:r>
                      <a:r>
                        <a:rPr lang="en-US" sz="22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Sohiong</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is shifted to Shillong because of low footfall.</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p>
                      <a:pPr>
                        <a:lnSpc>
                          <a:spcPct val="107000"/>
                        </a:lnSpc>
                      </a:pPr>
                      <a:r>
                        <a:rPr lang="en-US" sz="2200" dirty="0">
                          <a:effectLst/>
                          <a:latin typeface="Arial" panose="020B0604020202020204" pitchFamily="34" charset="0"/>
                          <a:ea typeface="Times New Roman" panose="02020603050405020304" pitchFamily="18" charset="0"/>
                          <a:cs typeface="Mangal" panose="02040503050203030202" pitchFamily="18" charset="0"/>
                        </a:rPr>
                        <a:t> </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p>
                      <a:pPr>
                        <a:lnSpc>
                          <a:spcPct val="107000"/>
                        </a:lnSpc>
                      </a:pPr>
                      <a:r>
                        <a:rPr lang="en-US" sz="22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BoB</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have installed one ATM at </a:t>
                      </a:r>
                      <a:r>
                        <a:rPr lang="en-US" sz="22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Mawjrong</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village during March quarter 2022.</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p>
                      <a:pPr>
                        <a:lnSpc>
                          <a:spcPct val="107000"/>
                        </a:lnSpc>
                      </a:pPr>
                      <a:r>
                        <a:rPr lang="en-US" sz="2200" dirty="0">
                          <a:effectLst/>
                          <a:latin typeface="Arial" panose="020B0604020202020204" pitchFamily="34" charset="0"/>
                          <a:ea typeface="Times New Roman" panose="02020603050405020304" pitchFamily="18" charset="0"/>
                          <a:cs typeface="Mangal" panose="02040503050203030202" pitchFamily="18" charset="0"/>
                        </a:rPr>
                        <a:t> </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p>
                      <a:pPr>
                        <a:lnSpc>
                          <a:spcPct val="107000"/>
                        </a:lnSpc>
                      </a:pP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Branch opening by MCAB at </a:t>
                      </a:r>
                      <a:r>
                        <a:rPr lang="en-US" sz="22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Purakhasia</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is pending as no premises is available. </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285681860"/>
                  </a:ext>
                </a:extLst>
              </a:tr>
            </a:tbl>
          </a:graphicData>
        </a:graphic>
      </p:graphicFrame>
    </p:spTree>
    <p:extLst>
      <p:ext uri="{BB962C8B-B14F-4D97-AF65-F5344CB8AC3E}">
        <p14:creationId xmlns:p14="http://schemas.microsoft.com/office/powerpoint/2010/main" val="126760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64" y="-79829"/>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134961" y="186375"/>
            <a:ext cx="7899027" cy="457200"/>
          </a:xfrm>
        </p:spPr>
        <p:txBody>
          <a:bodyPr>
            <a:noAutofit/>
          </a:bodyPr>
          <a:lstStyle/>
          <a:p>
            <a:r>
              <a:rPr kumimoji="0" lang="en-IN" sz="28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800"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1712055418"/>
              </p:ext>
            </p:extLst>
          </p:nvPr>
        </p:nvGraphicFramePr>
        <p:xfrm>
          <a:off x="0" y="975092"/>
          <a:ext cx="12168950" cy="3903980"/>
        </p:xfrm>
        <a:graphic>
          <a:graphicData uri="http://schemas.openxmlformats.org/drawingml/2006/table">
            <a:tbl>
              <a:tblPr>
                <a:tableStyleId>{E8B1032C-EA38-4F05-BA0D-38AFFFC7BED3}</a:tableStyleId>
              </a:tblPr>
              <a:tblGrid>
                <a:gridCol w="592407">
                  <a:extLst>
                    <a:ext uri="{9D8B030D-6E8A-4147-A177-3AD203B41FA5}">
                      <a16:colId xmlns:a16="http://schemas.microsoft.com/office/drawing/2014/main" val="1500032722"/>
                    </a:ext>
                  </a:extLst>
                </a:gridCol>
                <a:gridCol w="4473079">
                  <a:extLst>
                    <a:ext uri="{9D8B030D-6E8A-4147-A177-3AD203B41FA5}">
                      <a16:colId xmlns:a16="http://schemas.microsoft.com/office/drawing/2014/main" val="4193749873"/>
                    </a:ext>
                  </a:extLst>
                </a:gridCol>
                <a:gridCol w="1886857">
                  <a:extLst>
                    <a:ext uri="{9D8B030D-6E8A-4147-A177-3AD203B41FA5}">
                      <a16:colId xmlns:a16="http://schemas.microsoft.com/office/drawing/2014/main" val="3490777735"/>
                    </a:ext>
                  </a:extLst>
                </a:gridCol>
                <a:gridCol w="5216607">
                  <a:extLst>
                    <a:ext uri="{9D8B030D-6E8A-4147-A177-3AD203B41FA5}">
                      <a16:colId xmlns:a16="http://schemas.microsoft.com/office/drawing/2014/main" val="1768204245"/>
                    </a:ext>
                  </a:extLst>
                </a:gridCol>
              </a:tblGrid>
              <a:tr h="0">
                <a:tc>
                  <a:txBody>
                    <a:bodyPr/>
                    <a:lstStyle/>
                    <a:p>
                      <a:pPr algn="ctr">
                        <a:lnSpc>
                          <a:spcPct val="107000"/>
                        </a:lnSpc>
                      </a:pPr>
                      <a:r>
                        <a:rPr lang="en-US" sz="22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2555508">
                <a:tc>
                  <a:txBody>
                    <a:bodyPr/>
                    <a:lstStyle/>
                    <a:p>
                      <a:pPr algn="ctr">
                        <a:lnSpc>
                          <a:spcPct val="107000"/>
                        </a:lnSpc>
                      </a:pPr>
                      <a:endParaRPr lang="en-US" sz="2200" b="1" kern="150" dirty="0">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200" b="1" kern="150" dirty="0">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200" b="1" kern="150" dirty="0">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effectLst/>
                          <a:latin typeface="Arial" panose="020B0604020202020204" pitchFamily="34" charset="0"/>
                          <a:ea typeface="Lucida Sans Unicode" panose="020B0602030504020204" pitchFamily="34" charset="0"/>
                          <a:cs typeface="Tahoma" panose="020B0604030504040204" pitchFamily="34" charset="0"/>
                        </a:rPr>
                        <a:t>5</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dirty="0">
                          <a:effectLst/>
                          <a:latin typeface="Arial" panose="020B0604020202020204" pitchFamily="34" charset="0"/>
                          <a:ea typeface="Times New Roman" panose="02020603050405020304" pitchFamily="18" charset="0"/>
                          <a:cs typeface="Mangal" panose="02040503050203030202" pitchFamily="18" charset="0"/>
                        </a:rPr>
                        <a:t>Banks are requested to submit the details of PMJDY account holders who have availed/ access to credit/ loans from Banks, number of PMJDY account holders who have done </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transactions using debit/ </a:t>
                      </a:r>
                      <a:r>
                        <a:rPr lang="en-US" sz="22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Rupay</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cards, No of debit/ </a:t>
                      </a:r>
                      <a:r>
                        <a:rPr lang="en-US" sz="22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rupay</a:t>
                      </a:r>
                      <a:r>
                        <a:rPr lang="en-US" sz="22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Cards that are yet to be issued and activated.</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07000"/>
                        </a:lnSpc>
                      </a:pPr>
                      <a:r>
                        <a:rPr lang="en-US" sz="2200" kern="15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All Banks</a:t>
                      </a:r>
                      <a:endParaRPr lang="en-IN" sz="2200" kern="5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The detail &amp; transactions of PMJDY accounts is requested from banks, who in turn have requested their Head Office/ Controllers to share the details  for submission to the Government.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285681860"/>
                  </a:ext>
                </a:extLst>
              </a:tr>
            </a:tbl>
          </a:graphicData>
        </a:graphic>
      </p:graphicFrame>
    </p:spTree>
    <p:extLst>
      <p:ext uri="{BB962C8B-B14F-4D97-AF65-F5344CB8AC3E}">
        <p14:creationId xmlns:p14="http://schemas.microsoft.com/office/powerpoint/2010/main" val="211943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0" y="-145143"/>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1840770" y="37322"/>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3680921483"/>
              </p:ext>
            </p:extLst>
          </p:nvPr>
        </p:nvGraphicFramePr>
        <p:xfrm>
          <a:off x="0" y="1132332"/>
          <a:ext cx="12168950" cy="4593336"/>
        </p:xfrm>
        <a:graphic>
          <a:graphicData uri="http://schemas.openxmlformats.org/drawingml/2006/table">
            <a:tbl>
              <a:tblPr>
                <a:tableStyleId>{E8B1032C-EA38-4F05-BA0D-38AFFFC7BED3}</a:tableStyleId>
              </a:tblPr>
              <a:tblGrid>
                <a:gridCol w="592407">
                  <a:extLst>
                    <a:ext uri="{9D8B030D-6E8A-4147-A177-3AD203B41FA5}">
                      <a16:colId xmlns:a16="http://schemas.microsoft.com/office/drawing/2014/main" val="1500032722"/>
                    </a:ext>
                  </a:extLst>
                </a:gridCol>
                <a:gridCol w="4473079">
                  <a:extLst>
                    <a:ext uri="{9D8B030D-6E8A-4147-A177-3AD203B41FA5}">
                      <a16:colId xmlns:a16="http://schemas.microsoft.com/office/drawing/2014/main" val="4193749873"/>
                    </a:ext>
                  </a:extLst>
                </a:gridCol>
                <a:gridCol w="1886857">
                  <a:extLst>
                    <a:ext uri="{9D8B030D-6E8A-4147-A177-3AD203B41FA5}">
                      <a16:colId xmlns:a16="http://schemas.microsoft.com/office/drawing/2014/main" val="3490777735"/>
                    </a:ext>
                  </a:extLst>
                </a:gridCol>
                <a:gridCol w="5216607">
                  <a:extLst>
                    <a:ext uri="{9D8B030D-6E8A-4147-A177-3AD203B41FA5}">
                      <a16:colId xmlns:a16="http://schemas.microsoft.com/office/drawing/2014/main" val="1768204245"/>
                    </a:ext>
                  </a:extLst>
                </a:gridCol>
              </a:tblGrid>
              <a:tr h="688436">
                <a:tc>
                  <a:txBody>
                    <a:bodyPr/>
                    <a:lstStyle/>
                    <a:p>
                      <a:pPr algn="ctr">
                        <a:lnSpc>
                          <a:spcPct val="107000"/>
                        </a:lnSpc>
                      </a:pPr>
                      <a:r>
                        <a:rPr lang="en-US" sz="22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767243">
                <a:tc>
                  <a:txBody>
                    <a:bodyPr/>
                    <a:lstStyle/>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6</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4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The pending branch opening at </a:t>
                      </a:r>
                      <a:r>
                        <a:rPr lang="en-US" sz="24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Demdema</a:t>
                      </a:r>
                      <a:r>
                        <a:rPr lang="en-US" sz="24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Pura </a:t>
                      </a:r>
                      <a:r>
                        <a:rPr lang="en-US" sz="24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Khasia</a:t>
                      </a:r>
                      <a:r>
                        <a:rPr lang="en-US" sz="24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and </a:t>
                      </a:r>
                      <a:r>
                        <a:rPr lang="en-US" sz="24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Ranikor</a:t>
                      </a:r>
                      <a:r>
                        <a:rPr lang="en-US" sz="24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by MCAB is requested to complete by May 2022</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p>
                      <a:pPr algn="just">
                        <a:lnSpc>
                          <a:spcPct val="107000"/>
                        </a:lnSpc>
                      </a:pPr>
                      <a:r>
                        <a:rPr lang="en-US" sz="24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 </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p>
                      <a:pPr algn="just">
                        <a:lnSpc>
                          <a:spcPct val="107000"/>
                        </a:lnSpc>
                      </a:pPr>
                      <a:r>
                        <a:rPr lang="en-US" sz="2400"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MCAB and BSNL is requested to resolve the connectivity issues for branch opening at </a:t>
                      </a:r>
                      <a:r>
                        <a:rPr lang="en-US" sz="2400" dirty="0" err="1">
                          <a:solidFill>
                            <a:srgbClr val="000000"/>
                          </a:solidFill>
                          <a:effectLst/>
                          <a:latin typeface="Arial" panose="020B0604020202020204" pitchFamily="34" charset="0"/>
                          <a:ea typeface="Times New Roman" panose="02020603050405020304" pitchFamily="18" charset="0"/>
                          <a:cs typeface="Mangal" panose="02040503050203030202" pitchFamily="18" charset="0"/>
                        </a:rPr>
                        <a:t>Ranikor</a:t>
                      </a:r>
                      <a:endParaRPr lang="en-IN" sz="2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07000"/>
                        </a:lnSpc>
                      </a:pPr>
                      <a:r>
                        <a:rPr lang="en-US" sz="24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MCAB</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MCAB and BSNL</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4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In the DCC meeting held on 26.10.2021 in </a:t>
                      </a:r>
                      <a:r>
                        <a:rPr lang="en-US" sz="2400" kern="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Mawkyrwat</a:t>
                      </a:r>
                      <a:r>
                        <a:rPr lang="en-US" sz="24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the branch opening by MCAB at </a:t>
                      </a:r>
                      <a:r>
                        <a:rPr lang="en-US" sz="2400" kern="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Ranikor</a:t>
                      </a:r>
                      <a:r>
                        <a:rPr lang="en-US" sz="24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was taken up and decided to keep on abeyance in view of poor internet connectivity. Branch opening by MCAB  at </a:t>
                      </a:r>
                      <a:r>
                        <a:rPr lang="en-US" sz="2400" kern="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Purakhasia</a:t>
                      </a:r>
                      <a:r>
                        <a:rPr lang="en-US" sz="24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is pending as no premises is available.</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4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MCAB is under consideration to open a branch at </a:t>
                      </a:r>
                      <a:r>
                        <a:rPr lang="en-US" sz="2400" kern="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Demdema</a:t>
                      </a:r>
                      <a:r>
                        <a:rPr lang="en-US" sz="2400" kern="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285681860"/>
                  </a:ext>
                </a:extLst>
              </a:tr>
            </a:tbl>
          </a:graphicData>
        </a:graphic>
      </p:graphicFrame>
    </p:spTree>
    <p:extLst>
      <p:ext uri="{BB962C8B-B14F-4D97-AF65-F5344CB8AC3E}">
        <p14:creationId xmlns:p14="http://schemas.microsoft.com/office/powerpoint/2010/main" val="179158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75" y="-212805"/>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007786" y="95040"/>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647058143"/>
              </p:ext>
            </p:extLst>
          </p:nvPr>
        </p:nvGraphicFramePr>
        <p:xfrm>
          <a:off x="173273" y="550441"/>
          <a:ext cx="11868502" cy="6144641"/>
        </p:xfrm>
        <a:graphic>
          <a:graphicData uri="http://schemas.openxmlformats.org/drawingml/2006/table">
            <a:tbl>
              <a:tblPr>
                <a:tableStyleId>{E8B1032C-EA38-4F05-BA0D-38AFFFC7BED3}</a:tableStyleId>
              </a:tblPr>
              <a:tblGrid>
                <a:gridCol w="638629">
                  <a:extLst>
                    <a:ext uri="{9D8B030D-6E8A-4147-A177-3AD203B41FA5}">
                      <a16:colId xmlns:a16="http://schemas.microsoft.com/office/drawing/2014/main" val="1500032722"/>
                    </a:ext>
                  </a:extLst>
                </a:gridCol>
                <a:gridCol w="3194041">
                  <a:extLst>
                    <a:ext uri="{9D8B030D-6E8A-4147-A177-3AD203B41FA5}">
                      <a16:colId xmlns:a16="http://schemas.microsoft.com/office/drawing/2014/main" val="4193749873"/>
                    </a:ext>
                  </a:extLst>
                </a:gridCol>
                <a:gridCol w="2510971">
                  <a:extLst>
                    <a:ext uri="{9D8B030D-6E8A-4147-A177-3AD203B41FA5}">
                      <a16:colId xmlns:a16="http://schemas.microsoft.com/office/drawing/2014/main" val="3490777735"/>
                    </a:ext>
                  </a:extLst>
                </a:gridCol>
                <a:gridCol w="5524861">
                  <a:extLst>
                    <a:ext uri="{9D8B030D-6E8A-4147-A177-3AD203B41FA5}">
                      <a16:colId xmlns:a16="http://schemas.microsoft.com/office/drawing/2014/main" val="1768204245"/>
                    </a:ext>
                  </a:extLst>
                </a:gridCol>
              </a:tblGrid>
              <a:tr h="531566">
                <a:tc>
                  <a:txBody>
                    <a:bodyPr/>
                    <a:lstStyle/>
                    <a:p>
                      <a:pPr algn="ctr">
                        <a:lnSpc>
                          <a:spcPct val="107000"/>
                        </a:lnSpc>
                      </a:pPr>
                      <a:r>
                        <a:rPr lang="en-US" sz="24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4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0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0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3673108">
                <a:tc>
                  <a:txBody>
                    <a:bodyPr/>
                    <a:lstStyle/>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endPar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endPar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7</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dirty="0">
                          <a:effectLst/>
                          <a:latin typeface="Arial" panose="020B0604020202020204" pitchFamily="34" charset="0"/>
                          <a:ea typeface="Times New Roman" panose="02020603050405020304" pitchFamily="18" charset="0"/>
                          <a:cs typeface="Mangal" panose="02040503050203030202" pitchFamily="18" charset="0"/>
                        </a:rPr>
                        <a:t>It has been decided to resolve the issues of branch premises faced by PNB to open branches at </a:t>
                      </a:r>
                      <a:r>
                        <a:rPr lang="en-US" sz="2200" dirty="0" err="1">
                          <a:effectLst/>
                          <a:latin typeface="Arial" panose="020B0604020202020204" pitchFamily="34" charset="0"/>
                          <a:ea typeface="Times New Roman" panose="02020603050405020304" pitchFamily="18" charset="0"/>
                          <a:cs typeface="Mangal" panose="02040503050203030202" pitchFamily="18" charset="0"/>
                        </a:rPr>
                        <a:t>Ampati</a:t>
                      </a:r>
                      <a:r>
                        <a:rPr lang="en-US" sz="2200" dirty="0">
                          <a:effectLst/>
                          <a:latin typeface="Arial" panose="020B0604020202020204" pitchFamily="34" charset="0"/>
                          <a:ea typeface="Times New Roman" panose="02020603050405020304" pitchFamily="18" charset="0"/>
                          <a:cs typeface="Mangal" panose="02040503050203030202" pitchFamily="18" charset="0"/>
                        </a:rPr>
                        <a:t>, </a:t>
                      </a:r>
                      <a:r>
                        <a:rPr lang="en-US" sz="2200" dirty="0" err="1">
                          <a:effectLst/>
                          <a:latin typeface="Arial" panose="020B0604020202020204" pitchFamily="34" charset="0"/>
                          <a:ea typeface="Times New Roman" panose="02020603050405020304" pitchFamily="18" charset="0"/>
                          <a:cs typeface="Mangal" panose="02040503050203030202" pitchFamily="18" charset="0"/>
                        </a:rPr>
                        <a:t>Resubelpara</a:t>
                      </a:r>
                      <a:r>
                        <a:rPr lang="en-US" sz="2200" dirty="0">
                          <a:effectLst/>
                          <a:latin typeface="Arial" panose="020B0604020202020204" pitchFamily="34" charset="0"/>
                          <a:ea typeface="Times New Roman" panose="02020603050405020304" pitchFamily="18" charset="0"/>
                          <a:cs typeface="Mangal" panose="02040503050203030202" pitchFamily="18" charset="0"/>
                        </a:rPr>
                        <a:t> and </a:t>
                      </a:r>
                      <a:r>
                        <a:rPr lang="en-US" sz="2200" dirty="0" err="1">
                          <a:effectLst/>
                          <a:latin typeface="Arial" panose="020B0604020202020204" pitchFamily="34" charset="0"/>
                          <a:ea typeface="Times New Roman" panose="02020603050405020304" pitchFamily="18" charset="0"/>
                          <a:cs typeface="Mangal" panose="02040503050203030202" pitchFamily="18" charset="0"/>
                        </a:rPr>
                        <a:t>Baghmara</a:t>
                      </a:r>
                      <a:r>
                        <a:rPr lang="en-US" sz="2200" dirty="0">
                          <a:effectLst/>
                          <a:latin typeface="Arial" panose="020B0604020202020204" pitchFamily="34" charset="0"/>
                          <a:ea typeface="Times New Roman" panose="02020603050405020304" pitchFamily="18" charset="0"/>
                          <a:cs typeface="Mangal" panose="02040503050203030202" pitchFamily="18" charset="0"/>
                        </a:rPr>
                        <a:t> with the help of Finance department, Government of Meghalaya. </a:t>
                      </a:r>
                      <a:endParaRPr lang="en-IN" sz="22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r">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PNB and Finance Department, Government of Meghalaya</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Tendering process for new branch premises at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Ampati</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Resubelpara</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Bagmara</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and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Mawkyrwat</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was floated by PNB for more than three times without getting any offer, the latest tender was floated on 08.04.2022.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p>
                      <a:pPr algn="just">
                        <a:lnSpc>
                          <a:spcPct val="107000"/>
                        </a:lnSpc>
                      </a:pP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The Director of Institutional Finance, Govt of Meghalaya had requested respective DC vide letter No.FIF14./2017/52 dated 29.04.2022 to assist PNB in identifying new branch premises. In the meantime, PNB have deployed BCs in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Khliehriat</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and </a:t>
                      </a:r>
                      <a:r>
                        <a:rPr lang="en-US" sz="2200" kern="150" dirty="0" err="1">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Mendipathar</a:t>
                      </a:r>
                      <a:r>
                        <a:rPr lang="en-US" sz="22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covering 19 villages during March 2022 quarter.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3285681860"/>
                  </a:ext>
                </a:extLst>
              </a:tr>
            </a:tbl>
          </a:graphicData>
        </a:graphic>
      </p:graphicFrame>
    </p:spTree>
    <p:extLst>
      <p:ext uri="{BB962C8B-B14F-4D97-AF65-F5344CB8AC3E}">
        <p14:creationId xmlns:p14="http://schemas.microsoft.com/office/powerpoint/2010/main" val="407626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20AA0EE-E0F4-48FF-A0F3-0CDCCCE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0" y="-145143"/>
            <a:ext cx="12168950" cy="7662635"/>
          </a:xfrm>
          <a:prstGeom prst="rect">
            <a:avLst/>
          </a:prstGeom>
        </p:spPr>
      </p:pic>
      <p:sp>
        <p:nvSpPr>
          <p:cNvPr id="6" name="Title 5">
            <a:extLst>
              <a:ext uri="{FF2B5EF4-FFF2-40B4-BE49-F238E27FC236}">
                <a16:creationId xmlns:a16="http://schemas.microsoft.com/office/drawing/2014/main" id="{F392AE1E-78E9-4859-8567-E20F408F4FFA}"/>
              </a:ext>
            </a:extLst>
          </p:cNvPr>
          <p:cNvSpPr>
            <a:spLocks noGrp="1"/>
          </p:cNvSpPr>
          <p:nvPr>
            <p:ph type="ctrTitle"/>
          </p:nvPr>
        </p:nvSpPr>
        <p:spPr>
          <a:xfrm>
            <a:off x="2018051" y="160420"/>
            <a:ext cx="7899027" cy="457200"/>
          </a:xfrm>
        </p:spPr>
        <p:txBody>
          <a:bodyPr>
            <a:noAutofit/>
          </a:bodyPr>
          <a:lstStyle/>
          <a:p>
            <a:r>
              <a:rPr kumimoji="0" lang="en-IN" sz="2400" b="1" i="0" u="sng" strike="noStrike" kern="1200" cap="none" spc="0" normalizeH="0" baseline="0" noProof="0" dirty="0">
                <a:ln>
                  <a:noFill/>
                </a:ln>
                <a:solidFill>
                  <a:schemeClr val="accent1"/>
                </a:solidFill>
                <a:effectLst/>
                <a:uLnTx/>
                <a:uFillTx/>
                <a:latin typeface="Comic Sans MS" panose="030F0702030302020204" pitchFamily="66" charset="0"/>
              </a:rPr>
              <a:t>SLBC -MEGHALAYA</a:t>
            </a:r>
            <a:endParaRPr lang="en-IN" sz="2400" b="1" u="sng" dirty="0">
              <a:solidFill>
                <a:schemeClr val="accent6">
                  <a:lumMod val="75000"/>
                </a:schemeClr>
              </a:solidFill>
            </a:endParaRPr>
          </a:p>
        </p:txBody>
      </p:sp>
      <p:graphicFrame>
        <p:nvGraphicFramePr>
          <p:cNvPr id="14" name="Table 13">
            <a:extLst>
              <a:ext uri="{FF2B5EF4-FFF2-40B4-BE49-F238E27FC236}">
                <a16:creationId xmlns:a16="http://schemas.microsoft.com/office/drawing/2014/main" id="{3676C5C6-021C-4B76-B1A3-4F432C89DE2D}"/>
              </a:ext>
            </a:extLst>
          </p:cNvPr>
          <p:cNvGraphicFramePr>
            <a:graphicFrameLocks noGrp="1"/>
          </p:cNvGraphicFramePr>
          <p:nvPr>
            <p:extLst>
              <p:ext uri="{D42A27DB-BD31-4B8C-83A1-F6EECF244321}">
                <p14:modId xmlns:p14="http://schemas.microsoft.com/office/powerpoint/2010/main" val="4266026773"/>
              </p:ext>
            </p:extLst>
          </p:nvPr>
        </p:nvGraphicFramePr>
        <p:xfrm>
          <a:off x="0" y="769185"/>
          <a:ext cx="12154435" cy="6363517"/>
        </p:xfrm>
        <a:graphic>
          <a:graphicData uri="http://schemas.openxmlformats.org/drawingml/2006/table">
            <a:tbl>
              <a:tblPr>
                <a:tableStyleId>{E8B1032C-EA38-4F05-BA0D-38AFFFC7BED3}</a:tableStyleId>
              </a:tblPr>
              <a:tblGrid>
                <a:gridCol w="591700">
                  <a:extLst>
                    <a:ext uri="{9D8B030D-6E8A-4147-A177-3AD203B41FA5}">
                      <a16:colId xmlns:a16="http://schemas.microsoft.com/office/drawing/2014/main" val="1500032722"/>
                    </a:ext>
                  </a:extLst>
                </a:gridCol>
                <a:gridCol w="5230602">
                  <a:extLst>
                    <a:ext uri="{9D8B030D-6E8A-4147-A177-3AD203B41FA5}">
                      <a16:colId xmlns:a16="http://schemas.microsoft.com/office/drawing/2014/main" val="4193749873"/>
                    </a:ext>
                  </a:extLst>
                </a:gridCol>
                <a:gridCol w="1782147">
                  <a:extLst>
                    <a:ext uri="{9D8B030D-6E8A-4147-A177-3AD203B41FA5}">
                      <a16:colId xmlns:a16="http://schemas.microsoft.com/office/drawing/2014/main" val="3490777735"/>
                    </a:ext>
                  </a:extLst>
                </a:gridCol>
                <a:gridCol w="4549986">
                  <a:extLst>
                    <a:ext uri="{9D8B030D-6E8A-4147-A177-3AD203B41FA5}">
                      <a16:colId xmlns:a16="http://schemas.microsoft.com/office/drawing/2014/main" val="1768204245"/>
                    </a:ext>
                  </a:extLst>
                </a:gridCol>
              </a:tblGrid>
              <a:tr h="705052">
                <a:tc>
                  <a:txBody>
                    <a:bodyPr/>
                    <a:lstStyle/>
                    <a:p>
                      <a:pPr algn="ctr">
                        <a:lnSpc>
                          <a:spcPct val="107000"/>
                        </a:lnSpc>
                      </a:pPr>
                      <a:r>
                        <a:rPr lang="en-US" sz="2200" b="1" kern="150" dirty="0" err="1">
                          <a:effectLst/>
                          <a:latin typeface="Arial" panose="020B0604020202020204" pitchFamily="34" charset="0"/>
                          <a:ea typeface="Lucida Sans Unicode" panose="020B0602030504020204" pitchFamily="34" charset="0"/>
                          <a:cs typeface="Tahoma" panose="020B0604030504040204" pitchFamily="34" charset="0"/>
                        </a:rPr>
                        <a:t>Sl</a:t>
                      </a: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 No.</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Particulars</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Action to be taken by</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ctr">
                        <a:lnSpc>
                          <a:spcPct val="107000"/>
                        </a:lnSpc>
                      </a:pPr>
                      <a:endPar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endParaRPr>
                    </a:p>
                    <a:p>
                      <a:pPr algn="ctr">
                        <a:lnSpc>
                          <a:spcPct val="107000"/>
                        </a:lnSpc>
                      </a:pPr>
                      <a:r>
                        <a:rPr lang="en-US" sz="2200" b="1"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Compliance Remarks/ ATR</a:t>
                      </a:r>
                      <a:endParaRPr lang="en-IN" sz="22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extLst>
                  <a:ext uri="{0D108BD9-81ED-4DB2-BD59-A6C34878D82A}">
                    <a16:rowId xmlns:a16="http://schemas.microsoft.com/office/drawing/2014/main" val="2169822123"/>
                  </a:ext>
                </a:extLst>
              </a:tr>
              <a:tr h="3411081">
                <a:tc>
                  <a:txBody>
                    <a:bodyPr/>
                    <a:lstStyle/>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8</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spcBef>
                          <a:spcPts val="1200"/>
                        </a:spcBef>
                      </a:pPr>
                      <a:r>
                        <a:rPr lang="en-US" sz="2400" kern="50" dirty="0">
                          <a:effectLst/>
                          <a:latin typeface="Arial" panose="020B0604020202020204" pitchFamily="34" charset="0"/>
                          <a:ea typeface="Lucida Sans Unicode" panose="020B0602030504020204" pitchFamily="34" charset="0"/>
                          <a:cs typeface="Arial" panose="020B0604020202020204" pitchFamily="34" charset="0"/>
                        </a:rPr>
                        <a:t>The Chief Secretary requested the banks to consider for better and uniform remuneration to all BC and directed the Finance department under </a:t>
                      </a:r>
                      <a:r>
                        <a:rPr lang="en-US" sz="2400" kern="50" dirty="0" err="1">
                          <a:effectLst/>
                          <a:latin typeface="Arial" panose="020B0604020202020204" pitchFamily="34" charset="0"/>
                          <a:ea typeface="Lucida Sans Unicode" panose="020B0602030504020204" pitchFamily="34" charset="0"/>
                          <a:cs typeface="Arial" panose="020B0604020202020204" pitchFamily="34" charset="0"/>
                        </a:rPr>
                        <a:t>Mr</a:t>
                      </a:r>
                      <a:r>
                        <a:rPr lang="en-US" sz="2400" kern="50" dirty="0">
                          <a:effectLst/>
                          <a:latin typeface="Arial" panose="020B0604020202020204" pitchFamily="34" charset="0"/>
                          <a:ea typeface="Lucida Sans Unicode" panose="020B0602030504020204" pitchFamily="34" charset="0"/>
                          <a:cs typeface="Arial" panose="020B0604020202020204" pitchFamily="34" charset="0"/>
                        </a:rPr>
                        <a:t> </a:t>
                      </a:r>
                      <a:r>
                        <a:rPr lang="en-US" sz="2400" kern="50" dirty="0" err="1">
                          <a:effectLst/>
                          <a:latin typeface="Arial" panose="020B0604020202020204" pitchFamily="34" charset="0"/>
                          <a:ea typeface="Lucida Sans Unicode" panose="020B0602030504020204" pitchFamily="34" charset="0"/>
                          <a:cs typeface="Arial" panose="020B0604020202020204" pitchFamily="34" charset="0"/>
                        </a:rPr>
                        <a:t>R.Chaturi</a:t>
                      </a:r>
                      <a:r>
                        <a:rPr lang="en-US" sz="2400" kern="50" dirty="0">
                          <a:effectLst/>
                          <a:latin typeface="Arial" panose="020B0604020202020204" pitchFamily="34" charset="0"/>
                          <a:ea typeface="Lucida Sans Unicode" panose="020B0602030504020204" pitchFamily="34" charset="0"/>
                          <a:cs typeface="Arial" panose="020B0604020202020204" pitchFamily="34" charset="0"/>
                        </a:rPr>
                        <a:t>, IAS &amp; Joint Secretary Finance to sort out the BC issues in the </a:t>
                      </a:r>
                      <a:r>
                        <a:rPr lang="en-US" sz="2400" kern="5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Sub-Committee meeting.</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txBody>
                  <a:tcPr marL="68580" marR="68580" marT="0" marB="0"/>
                </a:tc>
                <a:tc>
                  <a:txBody>
                    <a:bodyPr/>
                    <a:lstStyle/>
                    <a:p>
                      <a:pPr algn="just">
                        <a:lnSpc>
                          <a:spcPct val="107000"/>
                        </a:lnSpc>
                      </a:pPr>
                      <a:r>
                        <a:rPr lang="en-US" sz="2400" kern="150" dirty="0">
                          <a:effectLst/>
                          <a:latin typeface="Arial" panose="020B0604020202020204" pitchFamily="34" charset="0"/>
                          <a:ea typeface="Lucida Sans Unicode" panose="020B0602030504020204" pitchFamily="34" charset="0"/>
                          <a:cs typeface="Arial" panose="020B0604020202020204" pitchFamily="34" charset="0"/>
                        </a:rPr>
                        <a:t> </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p>
                      <a:pPr algn="just">
                        <a:lnSpc>
                          <a:spcPct val="107000"/>
                        </a:lnSpc>
                      </a:pPr>
                      <a:r>
                        <a:rPr lang="en-US" sz="2400" kern="150" dirty="0">
                          <a:effectLst/>
                          <a:latin typeface="Arial" panose="020B0604020202020204" pitchFamily="34" charset="0"/>
                          <a:ea typeface="Lucida Sans Unicode" panose="020B0602030504020204" pitchFamily="34" charset="0"/>
                          <a:cs typeface="Arial" panose="020B0604020202020204" pitchFamily="34" charset="0"/>
                        </a:rPr>
                        <a:t> </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Banks and Finance Department, Govt of Meghalaya</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txBody>
                  <a:tcPr marL="68580" marR="68580" marT="0" marB="0"/>
                </a:tc>
                <a:tc>
                  <a:txBody>
                    <a:bodyPr/>
                    <a:lstStyle/>
                    <a:p>
                      <a:pPr algn="just">
                        <a:lnSpc>
                          <a:spcPct val="107000"/>
                        </a:lnSpc>
                      </a:pPr>
                      <a:r>
                        <a:rPr lang="en-US" sz="2400" kern="150" dirty="0">
                          <a:effectLst/>
                          <a:latin typeface="Arial" panose="020B0604020202020204" pitchFamily="34" charset="0"/>
                          <a:ea typeface="Lucida Sans Unicode" panose="020B0602030504020204" pitchFamily="34" charset="0"/>
                          <a:cs typeface="Arial" panose="020B0604020202020204" pitchFamily="34" charset="0"/>
                        </a:rPr>
                        <a:t> </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Banks assured to examine the proposals to improve BC remuneration. The issue was discussed in SLBC Sub Committee meeting held on 24.05.2022 in SBI Conference hall, </a:t>
                      </a:r>
                      <a:r>
                        <a:rPr lang="en-US" sz="2400" kern="150" dirty="0" err="1">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Dhankheti</a:t>
                      </a:r>
                      <a:r>
                        <a:rPr lang="en-US" sz="2400" kern="15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 Shillong. </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txBody>
                  <a:tcPr marL="68580" marR="68580" marT="0" marB="0"/>
                </a:tc>
                <a:extLst>
                  <a:ext uri="{0D108BD9-81ED-4DB2-BD59-A6C34878D82A}">
                    <a16:rowId xmlns:a16="http://schemas.microsoft.com/office/drawing/2014/main" val="3285681860"/>
                  </a:ext>
                </a:extLst>
              </a:tr>
              <a:tr h="2234886">
                <a:tc>
                  <a:txBody>
                    <a:bodyPr/>
                    <a:lstStyle/>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9</a:t>
                      </a:r>
                      <a:endParaRPr lang="en-IN" sz="2400" kern="50" dirty="0">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tc>
                <a:tc>
                  <a:txBody>
                    <a:bodyPr/>
                    <a:lstStyle/>
                    <a:p>
                      <a:pPr algn="just">
                        <a:lnSpc>
                          <a:spcPct val="107000"/>
                        </a:lnSpc>
                      </a:pPr>
                      <a:r>
                        <a:rPr lang="en-US" sz="2400" kern="50" dirty="0">
                          <a:effectLst/>
                          <a:latin typeface="Arial" panose="020B0604020202020204" pitchFamily="34" charset="0"/>
                          <a:ea typeface="Lucida Sans Unicode" panose="020B0602030504020204" pitchFamily="34" charset="0"/>
                          <a:cs typeface="Arial" panose="020B0604020202020204" pitchFamily="34" charset="0"/>
                        </a:rPr>
                        <a:t>To improve </a:t>
                      </a:r>
                      <a:r>
                        <a:rPr lang="en-US" sz="2400" kern="5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debit Card activation and payment through  RBI UPI123pay - Banks are requested to hand over the debit cards in the melas to be conducted.</a:t>
                      </a:r>
                      <a:endParaRPr lang="en-IN"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7000"/>
                        </a:lnSpc>
                      </a:pPr>
                      <a:r>
                        <a:rPr lang="en-US" sz="2400" kern="150" dirty="0">
                          <a:effectLst/>
                          <a:latin typeface="Arial" panose="020B0604020202020204" pitchFamily="34" charset="0"/>
                          <a:ea typeface="Lucida Sans Unicode" panose="020B0602030504020204" pitchFamily="34" charset="0"/>
                          <a:cs typeface="Arial" panose="020B0604020202020204" pitchFamily="34" charset="0"/>
                        </a:rPr>
                        <a:t> </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All Banks</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txBody>
                  <a:tcPr marL="68580" marR="68580" marT="0" marB="0"/>
                </a:tc>
                <a:tc>
                  <a:txBody>
                    <a:bodyPr/>
                    <a:lstStyle/>
                    <a:p>
                      <a:pPr algn="just">
                        <a:lnSpc>
                          <a:spcPct val="107000"/>
                        </a:lnSpc>
                      </a:pPr>
                      <a:r>
                        <a:rPr lang="en-US" sz="2400" kern="150" dirty="0">
                          <a:solidFill>
                            <a:srgbClr val="000000"/>
                          </a:solidFill>
                          <a:effectLst/>
                          <a:latin typeface="Arial" panose="020B0604020202020204" pitchFamily="34" charset="0"/>
                          <a:ea typeface="Lucida Sans Unicode" panose="020B0602030504020204" pitchFamily="34" charset="0"/>
                          <a:cs typeface="Arial" panose="020B0604020202020204" pitchFamily="34" charset="0"/>
                        </a:rPr>
                        <a:t>Banks assured to step up  debit cards delivery during melas and campaigns besides ATM Card  delivery at the branches.</a:t>
                      </a:r>
                      <a:endParaRPr lang="en-IN" sz="2400" kern="50" dirty="0">
                        <a:effectLst/>
                        <a:latin typeface="Arial" panose="020B0604020202020204" pitchFamily="34" charset="0"/>
                        <a:ea typeface="Lucida Sans Unicode" panose="020B0602030504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8377473"/>
                  </a:ext>
                </a:extLst>
              </a:tr>
            </a:tbl>
          </a:graphicData>
        </a:graphic>
      </p:graphicFrame>
    </p:spTree>
    <p:extLst>
      <p:ext uri="{BB962C8B-B14F-4D97-AF65-F5344CB8AC3E}">
        <p14:creationId xmlns:p14="http://schemas.microsoft.com/office/powerpoint/2010/main" val="35951690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2131</TotalTime>
  <Words>3718</Words>
  <Application>Microsoft Office PowerPoint</Application>
  <PresentationFormat>Widescreen</PresentationFormat>
  <Paragraphs>494</Paragraphs>
  <Slides>30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Aharoni</vt:lpstr>
      <vt:lpstr>Arial</vt:lpstr>
      <vt:lpstr>Arial Narrow</vt:lpstr>
      <vt:lpstr>Calibri</vt:lpstr>
      <vt:lpstr>Calibri Light</vt:lpstr>
      <vt:lpstr>Comic Sans MS</vt:lpstr>
      <vt:lpstr>Times New Roman</vt:lpstr>
      <vt:lpstr>TimesNewRomanPSMT</vt:lpstr>
      <vt:lpstr>Wingdings</vt:lpstr>
      <vt:lpstr>Office Theme</vt:lpstr>
      <vt:lpstr>WELCOME TO  STATE LEVEL BANKERs’ COMMITTEE MEETING  FOR  THE QUARTER ENDED MARCH 2022  ON 4TH JULY 2022</vt:lpstr>
      <vt:lpstr>SLBC -MEGHALAYA</vt:lpstr>
      <vt:lpstr>SLBC -MEGHALAYA</vt:lpstr>
      <vt:lpstr>PowerPoint Presentation</vt:lpstr>
      <vt:lpstr>SLBC -MEGHALAYA</vt:lpstr>
      <vt:lpstr>SLBC -MEGHALAYA</vt:lpstr>
      <vt:lpstr>SLBC -MEGHALAYA</vt:lpstr>
      <vt:lpstr>SLBC -MEGHALAYA</vt:lpstr>
      <vt:lpstr>SLBC -MEGHALAYA</vt:lpstr>
      <vt:lpstr>SLBC -MEGHALAYA</vt:lpstr>
      <vt:lpstr>SLBC -MEGHALAYA</vt:lpstr>
      <vt:lpstr>SLBC -MEGHALAYA</vt:lpstr>
      <vt:lpstr>SLBC -MEGHALAYA</vt:lpstr>
      <vt:lpstr>SLBC -MEGHALAYA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STATE LEVEL BANKER COMMITTEE FOR THE STATE OF MEGHALAYA FOR  THE QUARTER ENDED JUNE 2021 ON**********</dc:title>
  <dc:creator>Cmslbc Meghalaya</dc:creator>
  <cp:lastModifiedBy>Cmslbc Meghalaya</cp:lastModifiedBy>
  <cp:revision>351</cp:revision>
  <cp:lastPrinted>2022-07-02T06:32:04Z</cp:lastPrinted>
  <dcterms:created xsi:type="dcterms:W3CDTF">2021-09-28T06:27:25Z</dcterms:created>
  <dcterms:modified xsi:type="dcterms:W3CDTF">2022-07-02T08:42:52Z</dcterms:modified>
</cp:coreProperties>
</file>